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0" r:id="rId1"/>
  </p:sldMasterIdLst>
  <p:notesMasterIdLst>
    <p:notesMasterId r:id="rId14"/>
  </p:notesMasterIdLst>
  <p:handoutMasterIdLst>
    <p:handoutMasterId r:id="rId15"/>
  </p:handoutMasterIdLst>
  <p:sldIdLst>
    <p:sldId id="366" r:id="rId2"/>
    <p:sldId id="371" r:id="rId3"/>
    <p:sldId id="505" r:id="rId4"/>
    <p:sldId id="504" r:id="rId5"/>
    <p:sldId id="506" r:id="rId6"/>
    <p:sldId id="507" r:id="rId7"/>
    <p:sldId id="271" r:id="rId8"/>
    <p:sldId id="377" r:id="rId9"/>
    <p:sldId id="378" r:id="rId10"/>
    <p:sldId id="379" r:id="rId11"/>
    <p:sldId id="381" r:id="rId12"/>
    <p:sldId id="503" r:id="rId13"/>
  </p:sldIdLst>
  <p:sldSz cx="9144000" cy="6858000" type="screen4x3"/>
  <p:notesSz cx="7010400" cy="9296400"/>
  <p:defaultTextStyle>
    <a:defPPr>
      <a:defRPr lang="en-US"/>
    </a:defPPr>
    <a:lvl1pPr algn="l" rtl="0" fontAlgn="base">
      <a:spcBef>
        <a:spcPct val="0"/>
      </a:spcBef>
      <a:spcAft>
        <a:spcPct val="0"/>
      </a:spcAft>
      <a:defRPr sz="2000" b="1" kern="1200">
        <a:solidFill>
          <a:schemeClr val="tx2"/>
        </a:solidFill>
        <a:latin typeface="Verdana" pitchFamily="34" charset="0"/>
        <a:ea typeface="+mn-ea"/>
        <a:cs typeface="+mn-cs"/>
      </a:defRPr>
    </a:lvl1pPr>
    <a:lvl2pPr marL="457200" algn="l" rtl="0" fontAlgn="base">
      <a:spcBef>
        <a:spcPct val="0"/>
      </a:spcBef>
      <a:spcAft>
        <a:spcPct val="0"/>
      </a:spcAft>
      <a:defRPr sz="2000" b="1" kern="1200">
        <a:solidFill>
          <a:schemeClr val="tx2"/>
        </a:solidFill>
        <a:latin typeface="Verdana" pitchFamily="34" charset="0"/>
        <a:ea typeface="+mn-ea"/>
        <a:cs typeface="+mn-cs"/>
      </a:defRPr>
    </a:lvl2pPr>
    <a:lvl3pPr marL="914400" algn="l" rtl="0" fontAlgn="base">
      <a:spcBef>
        <a:spcPct val="0"/>
      </a:spcBef>
      <a:spcAft>
        <a:spcPct val="0"/>
      </a:spcAft>
      <a:defRPr sz="2000" b="1" kern="1200">
        <a:solidFill>
          <a:schemeClr val="tx2"/>
        </a:solidFill>
        <a:latin typeface="Verdana" pitchFamily="34" charset="0"/>
        <a:ea typeface="+mn-ea"/>
        <a:cs typeface="+mn-cs"/>
      </a:defRPr>
    </a:lvl3pPr>
    <a:lvl4pPr marL="1371600" algn="l" rtl="0" fontAlgn="base">
      <a:spcBef>
        <a:spcPct val="0"/>
      </a:spcBef>
      <a:spcAft>
        <a:spcPct val="0"/>
      </a:spcAft>
      <a:defRPr sz="2000" b="1" kern="1200">
        <a:solidFill>
          <a:schemeClr val="tx2"/>
        </a:solidFill>
        <a:latin typeface="Verdana" pitchFamily="34" charset="0"/>
        <a:ea typeface="+mn-ea"/>
        <a:cs typeface="+mn-cs"/>
      </a:defRPr>
    </a:lvl4pPr>
    <a:lvl5pPr marL="1828800" algn="l" rtl="0" fontAlgn="base">
      <a:spcBef>
        <a:spcPct val="0"/>
      </a:spcBef>
      <a:spcAft>
        <a:spcPct val="0"/>
      </a:spcAft>
      <a:defRPr sz="2000" b="1" kern="1200">
        <a:solidFill>
          <a:schemeClr val="tx2"/>
        </a:solidFill>
        <a:latin typeface="Verdana" pitchFamily="34" charset="0"/>
        <a:ea typeface="+mn-ea"/>
        <a:cs typeface="+mn-cs"/>
      </a:defRPr>
    </a:lvl5pPr>
    <a:lvl6pPr marL="2286000" algn="l" defTabSz="914400" rtl="0" eaLnBrk="1" latinLnBrk="0" hangingPunct="1">
      <a:defRPr sz="2000" b="1" kern="1200">
        <a:solidFill>
          <a:schemeClr val="tx2"/>
        </a:solidFill>
        <a:latin typeface="Verdana" pitchFamily="34" charset="0"/>
        <a:ea typeface="+mn-ea"/>
        <a:cs typeface="+mn-cs"/>
      </a:defRPr>
    </a:lvl6pPr>
    <a:lvl7pPr marL="2743200" algn="l" defTabSz="914400" rtl="0" eaLnBrk="1" latinLnBrk="0" hangingPunct="1">
      <a:defRPr sz="2000" b="1" kern="1200">
        <a:solidFill>
          <a:schemeClr val="tx2"/>
        </a:solidFill>
        <a:latin typeface="Verdana" pitchFamily="34" charset="0"/>
        <a:ea typeface="+mn-ea"/>
        <a:cs typeface="+mn-cs"/>
      </a:defRPr>
    </a:lvl7pPr>
    <a:lvl8pPr marL="3200400" algn="l" defTabSz="914400" rtl="0" eaLnBrk="1" latinLnBrk="0" hangingPunct="1">
      <a:defRPr sz="2000" b="1" kern="1200">
        <a:solidFill>
          <a:schemeClr val="tx2"/>
        </a:solidFill>
        <a:latin typeface="Verdana" pitchFamily="34" charset="0"/>
        <a:ea typeface="+mn-ea"/>
        <a:cs typeface="+mn-cs"/>
      </a:defRPr>
    </a:lvl8pPr>
    <a:lvl9pPr marL="3657600" algn="l" defTabSz="914400" rtl="0" eaLnBrk="1" latinLnBrk="0" hangingPunct="1">
      <a:defRPr sz="2000" b="1" kern="1200">
        <a:solidFill>
          <a:schemeClr val="tx2"/>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CECFF"/>
    <a:srgbClr val="3399FF"/>
    <a:srgbClr val="99FFCC"/>
    <a:srgbClr val="99CCFF"/>
    <a:srgbClr val="C0C0C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81" autoAdjust="0"/>
    <p:restoredTop sz="85217" autoAdjust="0"/>
  </p:normalViewPr>
  <p:slideViewPr>
    <p:cSldViewPr>
      <p:cViewPr>
        <p:scale>
          <a:sx n="80" d="100"/>
          <a:sy n="80" d="100"/>
        </p:scale>
        <p:origin x="-1842" y="12"/>
      </p:cViewPr>
      <p:guideLst>
        <p:guide orient="horz" pos="2160"/>
        <p:guide pos="2880"/>
      </p:guideLst>
    </p:cSldViewPr>
  </p:slideViewPr>
  <p:outlineViewPr>
    <p:cViewPr>
      <p:scale>
        <a:sx n="33" d="100"/>
        <a:sy n="33" d="100"/>
      </p:scale>
      <p:origin x="0" y="0"/>
    </p:cViewPr>
  </p:outlineViewPr>
  <p:notesTextViewPr>
    <p:cViewPr>
      <p:scale>
        <a:sx n="100" d="100"/>
        <a:sy n="100" d="100"/>
      </p:scale>
      <p:origin x="12" y="1386"/>
    </p:cViewPr>
  </p:notesTextViewPr>
  <p:sorterViewPr>
    <p:cViewPr>
      <p:scale>
        <a:sx n="66" d="100"/>
        <a:sy n="66" d="100"/>
      </p:scale>
      <p:origin x="0" y="0"/>
    </p:cViewPr>
  </p:sorterViewPr>
  <p:notesViewPr>
    <p:cSldViewPr>
      <p:cViewPr varScale="1">
        <p:scale>
          <a:sx n="69" d="100"/>
          <a:sy n="69" d="100"/>
        </p:scale>
        <p:origin x="-3324" y="-108"/>
      </p:cViewPr>
      <p:guideLst>
        <p:guide orient="horz" pos="2927"/>
        <p:guide pos="220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3593AD-D619-4CE2-8244-617B8BB2E689}" type="doc">
      <dgm:prSet loTypeId="urn:microsoft.com/office/officeart/2005/8/layout/target1" loCatId="relationship" qsTypeId="urn:microsoft.com/office/officeart/2005/8/quickstyle/simple1" qsCatId="simple" csTypeId="urn:microsoft.com/office/officeart/2005/8/colors/accent0_2" csCatId="mainScheme" phldr="1"/>
      <dgm:spPr/>
    </dgm:pt>
    <dgm:pt modelId="{1C5200C6-7221-438B-9A6F-37B7AED5904B}">
      <dgm:prSet phldrT="[Text]"/>
      <dgm:spPr/>
      <dgm:t>
        <a:bodyPr/>
        <a:lstStyle/>
        <a:p>
          <a:r>
            <a:rPr lang="en-US" b="1" dirty="0" smtClean="0"/>
            <a:t>Drug Use</a:t>
          </a:r>
          <a:endParaRPr lang="en-US" b="1" dirty="0"/>
        </a:p>
      </dgm:t>
    </dgm:pt>
    <dgm:pt modelId="{368F3DBC-0C1E-40FB-A466-A1183ADE9DCD}" type="parTrans" cxnId="{908516D7-489A-4DAA-AC1F-8E65593D1582}">
      <dgm:prSet/>
      <dgm:spPr/>
      <dgm:t>
        <a:bodyPr/>
        <a:lstStyle/>
        <a:p>
          <a:endParaRPr lang="en-US"/>
        </a:p>
      </dgm:t>
    </dgm:pt>
    <dgm:pt modelId="{332165F3-6A5E-4DBB-BB17-76C8604DBAAF}" type="sibTrans" cxnId="{908516D7-489A-4DAA-AC1F-8E65593D1582}">
      <dgm:prSet/>
      <dgm:spPr/>
      <dgm:t>
        <a:bodyPr/>
        <a:lstStyle/>
        <a:p>
          <a:endParaRPr lang="en-US"/>
        </a:p>
      </dgm:t>
    </dgm:pt>
    <dgm:pt modelId="{80E1F0A6-52EF-4BA6-BC3D-7F8ECF10B258}">
      <dgm:prSet phldrT="[Text]"/>
      <dgm:spPr/>
      <dgm:t>
        <a:bodyPr/>
        <a:lstStyle/>
        <a:p>
          <a:r>
            <a:rPr lang="en-US" b="1" dirty="0" smtClean="0"/>
            <a:t>Consequences</a:t>
          </a:r>
          <a:endParaRPr lang="en-US" b="1" dirty="0"/>
        </a:p>
      </dgm:t>
    </dgm:pt>
    <dgm:pt modelId="{64EC6F35-65E3-4F9E-9F21-C3F78D9F6E81}" type="parTrans" cxnId="{30D91A82-1B49-431A-A871-6886FC0A4C93}">
      <dgm:prSet/>
      <dgm:spPr/>
      <dgm:t>
        <a:bodyPr/>
        <a:lstStyle/>
        <a:p>
          <a:endParaRPr lang="en-US"/>
        </a:p>
      </dgm:t>
    </dgm:pt>
    <dgm:pt modelId="{8D09846C-850B-4CD9-BD87-7F4EF6E863F3}" type="sibTrans" cxnId="{30D91A82-1B49-431A-A871-6886FC0A4C93}">
      <dgm:prSet/>
      <dgm:spPr/>
      <dgm:t>
        <a:bodyPr/>
        <a:lstStyle/>
        <a:p>
          <a:endParaRPr lang="en-US"/>
        </a:p>
      </dgm:t>
    </dgm:pt>
    <dgm:pt modelId="{7BA2ECCE-6B56-4401-B842-3EF7ABFE011A}">
      <dgm:prSet phldrT="[Text]"/>
      <dgm:spPr/>
      <dgm:t>
        <a:bodyPr/>
        <a:lstStyle/>
        <a:p>
          <a:r>
            <a:rPr lang="en-US" b="1" dirty="0" smtClean="0"/>
            <a:t>Availability</a:t>
          </a:r>
        </a:p>
        <a:p>
          <a:endParaRPr lang="en-US" dirty="0"/>
        </a:p>
      </dgm:t>
    </dgm:pt>
    <dgm:pt modelId="{D8B3FB6C-F8F3-4D67-A5C4-BBA8ABFAF3A6}" type="parTrans" cxnId="{36FB12F0-7C7F-441D-936A-C68E965268B4}">
      <dgm:prSet/>
      <dgm:spPr/>
      <dgm:t>
        <a:bodyPr/>
        <a:lstStyle/>
        <a:p>
          <a:endParaRPr lang="en-US"/>
        </a:p>
      </dgm:t>
    </dgm:pt>
    <dgm:pt modelId="{4C1F2578-A0D8-4023-9C7B-AD3C4974A157}" type="sibTrans" cxnId="{36FB12F0-7C7F-441D-936A-C68E965268B4}">
      <dgm:prSet/>
      <dgm:spPr/>
      <dgm:t>
        <a:bodyPr/>
        <a:lstStyle/>
        <a:p>
          <a:endParaRPr lang="en-US"/>
        </a:p>
      </dgm:t>
    </dgm:pt>
    <dgm:pt modelId="{CB7865A9-FB05-4E66-AC14-31BFC7412CA9}" type="pres">
      <dgm:prSet presAssocID="{D63593AD-D619-4CE2-8244-617B8BB2E689}" presName="composite" presStyleCnt="0">
        <dgm:presLayoutVars>
          <dgm:chMax val="5"/>
          <dgm:dir/>
          <dgm:resizeHandles val="exact"/>
        </dgm:presLayoutVars>
      </dgm:prSet>
      <dgm:spPr/>
    </dgm:pt>
    <dgm:pt modelId="{32C75F04-0653-4BD9-8EEB-8DDA0ED656D5}" type="pres">
      <dgm:prSet presAssocID="{1C5200C6-7221-438B-9A6F-37B7AED5904B}" presName="circle1" presStyleLbl="lnNode1" presStyleIdx="0" presStyleCnt="3"/>
      <dgm:spPr>
        <a:solidFill>
          <a:schemeClr val="bg1">
            <a:lumMod val="50000"/>
          </a:schemeClr>
        </a:solidFill>
      </dgm:spPr>
    </dgm:pt>
    <dgm:pt modelId="{9CEE4058-9348-47D6-9720-53F74D2EFCC6}" type="pres">
      <dgm:prSet presAssocID="{1C5200C6-7221-438B-9A6F-37B7AED5904B}" presName="text1" presStyleLbl="revTx" presStyleIdx="0" presStyleCnt="3">
        <dgm:presLayoutVars>
          <dgm:bulletEnabled val="1"/>
        </dgm:presLayoutVars>
      </dgm:prSet>
      <dgm:spPr/>
      <dgm:t>
        <a:bodyPr/>
        <a:lstStyle/>
        <a:p>
          <a:endParaRPr lang="en-US"/>
        </a:p>
      </dgm:t>
    </dgm:pt>
    <dgm:pt modelId="{AB36BD33-1201-4F79-B474-486DAF7AE3A7}" type="pres">
      <dgm:prSet presAssocID="{1C5200C6-7221-438B-9A6F-37B7AED5904B}" presName="line1" presStyleLbl="callout" presStyleIdx="0" presStyleCnt="6"/>
      <dgm:spPr/>
    </dgm:pt>
    <dgm:pt modelId="{3C1C984F-3F21-4B17-B8F1-5A83F75E21C0}" type="pres">
      <dgm:prSet presAssocID="{1C5200C6-7221-438B-9A6F-37B7AED5904B}" presName="d1" presStyleLbl="callout" presStyleIdx="1" presStyleCnt="6"/>
      <dgm:spPr/>
    </dgm:pt>
    <dgm:pt modelId="{8232A9A9-E47B-43BA-9473-29001B5EB97C}" type="pres">
      <dgm:prSet presAssocID="{80E1F0A6-52EF-4BA6-BC3D-7F8ECF10B258}" presName="circle2" presStyleLbl="lnNode1" presStyleIdx="1" presStyleCnt="3"/>
      <dgm:spPr>
        <a:solidFill>
          <a:schemeClr val="bg1">
            <a:lumMod val="75000"/>
          </a:schemeClr>
        </a:solidFill>
      </dgm:spPr>
    </dgm:pt>
    <dgm:pt modelId="{785C853A-916E-4000-887E-B77914F4D422}" type="pres">
      <dgm:prSet presAssocID="{80E1F0A6-52EF-4BA6-BC3D-7F8ECF10B258}" presName="text2" presStyleLbl="revTx" presStyleIdx="1" presStyleCnt="3">
        <dgm:presLayoutVars>
          <dgm:bulletEnabled val="1"/>
        </dgm:presLayoutVars>
      </dgm:prSet>
      <dgm:spPr/>
      <dgm:t>
        <a:bodyPr/>
        <a:lstStyle/>
        <a:p>
          <a:endParaRPr lang="en-US"/>
        </a:p>
      </dgm:t>
    </dgm:pt>
    <dgm:pt modelId="{2B446981-845D-4ED9-8446-ECE181A215BB}" type="pres">
      <dgm:prSet presAssocID="{80E1F0A6-52EF-4BA6-BC3D-7F8ECF10B258}" presName="line2" presStyleLbl="callout" presStyleIdx="2" presStyleCnt="6"/>
      <dgm:spPr/>
    </dgm:pt>
    <dgm:pt modelId="{5B951E28-856B-4014-8691-2239E7B4EA6D}" type="pres">
      <dgm:prSet presAssocID="{80E1F0A6-52EF-4BA6-BC3D-7F8ECF10B258}" presName="d2" presStyleLbl="callout" presStyleIdx="3" presStyleCnt="6"/>
      <dgm:spPr/>
    </dgm:pt>
    <dgm:pt modelId="{6686CF03-7ABC-4242-88BF-2E64296F78EC}" type="pres">
      <dgm:prSet presAssocID="{7BA2ECCE-6B56-4401-B842-3EF7ABFE011A}" presName="circle3" presStyleLbl="lnNode1" presStyleIdx="2" presStyleCnt="3"/>
      <dgm:spPr>
        <a:solidFill>
          <a:schemeClr val="bg1">
            <a:lumMod val="95000"/>
          </a:schemeClr>
        </a:solidFill>
      </dgm:spPr>
    </dgm:pt>
    <dgm:pt modelId="{BC1CF801-61D3-4429-9EAF-21DADB99C3C9}" type="pres">
      <dgm:prSet presAssocID="{7BA2ECCE-6B56-4401-B842-3EF7ABFE011A}" presName="text3" presStyleLbl="revTx" presStyleIdx="2" presStyleCnt="3">
        <dgm:presLayoutVars>
          <dgm:bulletEnabled val="1"/>
        </dgm:presLayoutVars>
      </dgm:prSet>
      <dgm:spPr/>
      <dgm:t>
        <a:bodyPr/>
        <a:lstStyle/>
        <a:p>
          <a:endParaRPr lang="en-US"/>
        </a:p>
      </dgm:t>
    </dgm:pt>
    <dgm:pt modelId="{42CC22A1-5A39-485E-835E-F50FDBEA1D71}" type="pres">
      <dgm:prSet presAssocID="{7BA2ECCE-6B56-4401-B842-3EF7ABFE011A}" presName="line3" presStyleLbl="callout" presStyleIdx="4" presStyleCnt="6"/>
      <dgm:spPr/>
    </dgm:pt>
    <dgm:pt modelId="{025C3869-23B6-4095-B40A-F76648182AE0}" type="pres">
      <dgm:prSet presAssocID="{7BA2ECCE-6B56-4401-B842-3EF7ABFE011A}" presName="d3" presStyleLbl="callout" presStyleIdx="5" presStyleCnt="6"/>
      <dgm:spPr/>
    </dgm:pt>
  </dgm:ptLst>
  <dgm:cxnLst>
    <dgm:cxn modelId="{E50F5BAB-3FA2-4235-AFAA-861BB5D21136}" type="presOf" srcId="{D63593AD-D619-4CE2-8244-617B8BB2E689}" destId="{CB7865A9-FB05-4E66-AC14-31BFC7412CA9}" srcOrd="0" destOrd="0" presId="urn:microsoft.com/office/officeart/2005/8/layout/target1"/>
    <dgm:cxn modelId="{4ACC9D8A-A019-44C7-8C48-F1610BE3076C}" type="presOf" srcId="{1C5200C6-7221-438B-9A6F-37B7AED5904B}" destId="{9CEE4058-9348-47D6-9720-53F74D2EFCC6}" srcOrd="0" destOrd="0" presId="urn:microsoft.com/office/officeart/2005/8/layout/target1"/>
    <dgm:cxn modelId="{30D91A82-1B49-431A-A871-6886FC0A4C93}" srcId="{D63593AD-D619-4CE2-8244-617B8BB2E689}" destId="{80E1F0A6-52EF-4BA6-BC3D-7F8ECF10B258}" srcOrd="1" destOrd="0" parTransId="{64EC6F35-65E3-4F9E-9F21-C3F78D9F6E81}" sibTransId="{8D09846C-850B-4CD9-BD87-7F4EF6E863F3}"/>
    <dgm:cxn modelId="{908516D7-489A-4DAA-AC1F-8E65593D1582}" srcId="{D63593AD-D619-4CE2-8244-617B8BB2E689}" destId="{1C5200C6-7221-438B-9A6F-37B7AED5904B}" srcOrd="0" destOrd="0" parTransId="{368F3DBC-0C1E-40FB-A466-A1183ADE9DCD}" sibTransId="{332165F3-6A5E-4DBB-BB17-76C8604DBAAF}"/>
    <dgm:cxn modelId="{36FB12F0-7C7F-441D-936A-C68E965268B4}" srcId="{D63593AD-D619-4CE2-8244-617B8BB2E689}" destId="{7BA2ECCE-6B56-4401-B842-3EF7ABFE011A}" srcOrd="2" destOrd="0" parTransId="{D8B3FB6C-F8F3-4D67-A5C4-BBA8ABFAF3A6}" sibTransId="{4C1F2578-A0D8-4023-9C7B-AD3C4974A157}"/>
    <dgm:cxn modelId="{E0307F63-519D-4BC4-BAE3-BDFA00F8AA7D}" type="presOf" srcId="{80E1F0A6-52EF-4BA6-BC3D-7F8ECF10B258}" destId="{785C853A-916E-4000-887E-B77914F4D422}" srcOrd="0" destOrd="0" presId="urn:microsoft.com/office/officeart/2005/8/layout/target1"/>
    <dgm:cxn modelId="{926AE220-6D43-4CE8-B985-1198EA302C6D}" type="presOf" srcId="{7BA2ECCE-6B56-4401-B842-3EF7ABFE011A}" destId="{BC1CF801-61D3-4429-9EAF-21DADB99C3C9}" srcOrd="0" destOrd="0" presId="urn:microsoft.com/office/officeart/2005/8/layout/target1"/>
    <dgm:cxn modelId="{4E15DD8A-7898-463B-AEBE-16AE95861C10}" type="presParOf" srcId="{CB7865A9-FB05-4E66-AC14-31BFC7412CA9}" destId="{32C75F04-0653-4BD9-8EEB-8DDA0ED656D5}" srcOrd="0" destOrd="0" presId="urn:microsoft.com/office/officeart/2005/8/layout/target1"/>
    <dgm:cxn modelId="{7AF22068-F8A4-4227-BC36-9C56EFFAAEFF}" type="presParOf" srcId="{CB7865A9-FB05-4E66-AC14-31BFC7412CA9}" destId="{9CEE4058-9348-47D6-9720-53F74D2EFCC6}" srcOrd="1" destOrd="0" presId="urn:microsoft.com/office/officeart/2005/8/layout/target1"/>
    <dgm:cxn modelId="{C0208540-8DDB-48C7-B1C8-D530BF74F3EC}" type="presParOf" srcId="{CB7865A9-FB05-4E66-AC14-31BFC7412CA9}" destId="{AB36BD33-1201-4F79-B474-486DAF7AE3A7}" srcOrd="2" destOrd="0" presId="urn:microsoft.com/office/officeart/2005/8/layout/target1"/>
    <dgm:cxn modelId="{AAE76FEB-B6B7-42BF-AEC8-76F1B405DD9E}" type="presParOf" srcId="{CB7865A9-FB05-4E66-AC14-31BFC7412CA9}" destId="{3C1C984F-3F21-4B17-B8F1-5A83F75E21C0}" srcOrd="3" destOrd="0" presId="urn:microsoft.com/office/officeart/2005/8/layout/target1"/>
    <dgm:cxn modelId="{36AF0F1E-2411-413F-881F-0EB6C51F55AE}" type="presParOf" srcId="{CB7865A9-FB05-4E66-AC14-31BFC7412CA9}" destId="{8232A9A9-E47B-43BA-9473-29001B5EB97C}" srcOrd="4" destOrd="0" presId="urn:microsoft.com/office/officeart/2005/8/layout/target1"/>
    <dgm:cxn modelId="{90169524-9BA6-4746-B883-590FE7ADF07C}" type="presParOf" srcId="{CB7865A9-FB05-4E66-AC14-31BFC7412CA9}" destId="{785C853A-916E-4000-887E-B77914F4D422}" srcOrd="5" destOrd="0" presId="urn:microsoft.com/office/officeart/2005/8/layout/target1"/>
    <dgm:cxn modelId="{EE401A8A-78D2-4D27-B1EB-F77867A1F76A}" type="presParOf" srcId="{CB7865A9-FB05-4E66-AC14-31BFC7412CA9}" destId="{2B446981-845D-4ED9-8446-ECE181A215BB}" srcOrd="6" destOrd="0" presId="urn:microsoft.com/office/officeart/2005/8/layout/target1"/>
    <dgm:cxn modelId="{494FD83B-5951-42FD-9583-A2E7CC724171}" type="presParOf" srcId="{CB7865A9-FB05-4E66-AC14-31BFC7412CA9}" destId="{5B951E28-856B-4014-8691-2239E7B4EA6D}" srcOrd="7" destOrd="0" presId="urn:microsoft.com/office/officeart/2005/8/layout/target1"/>
    <dgm:cxn modelId="{F996D95C-F987-4467-A7A8-FF1D2D06B777}" type="presParOf" srcId="{CB7865A9-FB05-4E66-AC14-31BFC7412CA9}" destId="{6686CF03-7ABC-4242-88BF-2E64296F78EC}" srcOrd="8" destOrd="0" presId="urn:microsoft.com/office/officeart/2005/8/layout/target1"/>
    <dgm:cxn modelId="{172C7148-FB2D-4B0F-9603-6229DF1D7B6F}" type="presParOf" srcId="{CB7865A9-FB05-4E66-AC14-31BFC7412CA9}" destId="{BC1CF801-61D3-4429-9EAF-21DADB99C3C9}" srcOrd="9" destOrd="0" presId="urn:microsoft.com/office/officeart/2005/8/layout/target1"/>
    <dgm:cxn modelId="{6B0A742B-7DD6-45E1-A16B-FC33B11FF076}" type="presParOf" srcId="{CB7865A9-FB05-4E66-AC14-31BFC7412CA9}" destId="{42CC22A1-5A39-485E-835E-F50FDBEA1D71}" srcOrd="10" destOrd="0" presId="urn:microsoft.com/office/officeart/2005/8/layout/target1"/>
    <dgm:cxn modelId="{335E1388-43F0-4AA7-A94D-3CB99E3D4A67}" type="presParOf" srcId="{CB7865A9-FB05-4E66-AC14-31BFC7412CA9}" destId="{025C3869-23B6-4095-B40A-F76648182AE0}" srcOrd="11" destOrd="0" presId="urn:microsoft.com/office/officeart/2005/8/layout/targe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686CF03-7ABC-4242-88BF-2E64296F78EC}">
      <dsp:nvSpPr>
        <dsp:cNvPr id="0" name=""/>
        <dsp:cNvSpPr/>
      </dsp:nvSpPr>
      <dsp:spPr>
        <a:xfrm>
          <a:off x="0" y="683597"/>
          <a:ext cx="2011680" cy="2011680"/>
        </a:xfrm>
        <a:prstGeom prst="ellipse">
          <a:avLst/>
        </a:prstGeom>
        <a:solidFill>
          <a:schemeClr val="bg1">
            <a:lumMod val="9500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32A9A9-E47B-43BA-9473-29001B5EB97C}">
      <dsp:nvSpPr>
        <dsp:cNvPr id="0" name=""/>
        <dsp:cNvSpPr/>
      </dsp:nvSpPr>
      <dsp:spPr>
        <a:xfrm>
          <a:off x="402336" y="1085933"/>
          <a:ext cx="1207008" cy="1207008"/>
        </a:xfrm>
        <a:prstGeom prst="ellipse">
          <a:avLst/>
        </a:prstGeom>
        <a:solidFill>
          <a:schemeClr val="bg1">
            <a:lumMod val="7500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C75F04-0653-4BD9-8EEB-8DDA0ED656D5}">
      <dsp:nvSpPr>
        <dsp:cNvPr id="0" name=""/>
        <dsp:cNvSpPr/>
      </dsp:nvSpPr>
      <dsp:spPr>
        <a:xfrm>
          <a:off x="804672" y="1488269"/>
          <a:ext cx="402336" cy="402336"/>
        </a:xfrm>
        <a:prstGeom prst="ellipse">
          <a:avLst/>
        </a:prstGeom>
        <a:solidFill>
          <a:schemeClr val="bg1">
            <a:lumMod val="5000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EE4058-9348-47D6-9720-53F74D2EFCC6}">
      <dsp:nvSpPr>
        <dsp:cNvPr id="0" name=""/>
        <dsp:cNvSpPr/>
      </dsp:nvSpPr>
      <dsp:spPr>
        <a:xfrm>
          <a:off x="2346959" y="13037"/>
          <a:ext cx="1005840" cy="586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11430" rIns="11430" bIns="11430" numCol="1" spcCol="1270" anchor="ctr" anchorCtr="0">
          <a:noAutofit/>
        </a:bodyPr>
        <a:lstStyle/>
        <a:p>
          <a:pPr lvl="0" algn="l" defTabSz="400050">
            <a:lnSpc>
              <a:spcPct val="90000"/>
            </a:lnSpc>
            <a:spcBef>
              <a:spcPct val="0"/>
            </a:spcBef>
            <a:spcAft>
              <a:spcPct val="35000"/>
            </a:spcAft>
          </a:pPr>
          <a:r>
            <a:rPr lang="en-US" sz="900" b="1" kern="1200" dirty="0" smtClean="0"/>
            <a:t>Drug Use</a:t>
          </a:r>
          <a:endParaRPr lang="en-US" sz="900" b="1" kern="1200" dirty="0"/>
        </a:p>
      </dsp:txBody>
      <dsp:txXfrm>
        <a:off x="2346959" y="13037"/>
        <a:ext cx="1005840" cy="586740"/>
      </dsp:txXfrm>
    </dsp:sp>
    <dsp:sp modelId="{AB36BD33-1201-4F79-B474-486DAF7AE3A7}">
      <dsp:nvSpPr>
        <dsp:cNvPr id="0" name=""/>
        <dsp:cNvSpPr/>
      </dsp:nvSpPr>
      <dsp:spPr>
        <a:xfrm>
          <a:off x="2095500" y="306407"/>
          <a:ext cx="251460" cy="0"/>
        </a:xfrm>
        <a:prstGeom prst="lin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C1C984F-3F21-4B17-B8F1-5A83F75E21C0}">
      <dsp:nvSpPr>
        <dsp:cNvPr id="0" name=""/>
        <dsp:cNvSpPr/>
      </dsp:nvSpPr>
      <dsp:spPr>
        <a:xfrm rot="5400000">
          <a:off x="858819" y="453763"/>
          <a:ext cx="1382694" cy="1088654"/>
        </a:xfrm>
        <a:prstGeom prst="lin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5C853A-916E-4000-887E-B77914F4D422}">
      <dsp:nvSpPr>
        <dsp:cNvPr id="0" name=""/>
        <dsp:cNvSpPr/>
      </dsp:nvSpPr>
      <dsp:spPr>
        <a:xfrm>
          <a:off x="2346959" y="599777"/>
          <a:ext cx="1005840" cy="586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11430" rIns="11430" bIns="11430" numCol="1" spcCol="1270" anchor="ctr" anchorCtr="0">
          <a:noAutofit/>
        </a:bodyPr>
        <a:lstStyle/>
        <a:p>
          <a:pPr lvl="0" algn="l" defTabSz="400050">
            <a:lnSpc>
              <a:spcPct val="90000"/>
            </a:lnSpc>
            <a:spcBef>
              <a:spcPct val="0"/>
            </a:spcBef>
            <a:spcAft>
              <a:spcPct val="35000"/>
            </a:spcAft>
          </a:pPr>
          <a:r>
            <a:rPr lang="en-US" sz="900" b="1" kern="1200" dirty="0" smtClean="0"/>
            <a:t>Consequences</a:t>
          </a:r>
          <a:endParaRPr lang="en-US" sz="900" b="1" kern="1200" dirty="0"/>
        </a:p>
      </dsp:txBody>
      <dsp:txXfrm>
        <a:off x="2346959" y="599777"/>
        <a:ext cx="1005840" cy="586740"/>
      </dsp:txXfrm>
    </dsp:sp>
    <dsp:sp modelId="{2B446981-845D-4ED9-8446-ECE181A215BB}">
      <dsp:nvSpPr>
        <dsp:cNvPr id="0" name=""/>
        <dsp:cNvSpPr/>
      </dsp:nvSpPr>
      <dsp:spPr>
        <a:xfrm>
          <a:off x="2095500" y="893147"/>
          <a:ext cx="251460" cy="0"/>
        </a:xfrm>
        <a:prstGeom prst="lin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B951E28-856B-4014-8691-2239E7B4EA6D}">
      <dsp:nvSpPr>
        <dsp:cNvPr id="0" name=""/>
        <dsp:cNvSpPr/>
      </dsp:nvSpPr>
      <dsp:spPr>
        <a:xfrm rot="5400000">
          <a:off x="1155609" y="1031349"/>
          <a:ext cx="1077455" cy="800313"/>
        </a:xfrm>
        <a:prstGeom prst="lin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1CF801-61D3-4429-9EAF-21DADB99C3C9}">
      <dsp:nvSpPr>
        <dsp:cNvPr id="0" name=""/>
        <dsp:cNvSpPr/>
      </dsp:nvSpPr>
      <dsp:spPr>
        <a:xfrm>
          <a:off x="2346959" y="1186517"/>
          <a:ext cx="1005840" cy="586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11430" rIns="11430" bIns="11430" numCol="1" spcCol="1270" anchor="ctr" anchorCtr="0">
          <a:noAutofit/>
        </a:bodyPr>
        <a:lstStyle/>
        <a:p>
          <a:pPr lvl="0" algn="l" defTabSz="400050">
            <a:lnSpc>
              <a:spcPct val="90000"/>
            </a:lnSpc>
            <a:spcBef>
              <a:spcPct val="0"/>
            </a:spcBef>
            <a:spcAft>
              <a:spcPct val="35000"/>
            </a:spcAft>
          </a:pPr>
          <a:r>
            <a:rPr lang="en-US" sz="900" b="1" kern="1200" dirty="0" smtClean="0"/>
            <a:t>Availability</a:t>
          </a:r>
        </a:p>
        <a:p>
          <a:pPr lvl="0" algn="l" defTabSz="400050">
            <a:lnSpc>
              <a:spcPct val="90000"/>
            </a:lnSpc>
            <a:spcBef>
              <a:spcPct val="0"/>
            </a:spcBef>
            <a:spcAft>
              <a:spcPct val="35000"/>
            </a:spcAft>
          </a:pPr>
          <a:endParaRPr lang="en-US" sz="900" kern="1200" dirty="0"/>
        </a:p>
      </dsp:txBody>
      <dsp:txXfrm>
        <a:off x="2346959" y="1186517"/>
        <a:ext cx="1005840" cy="586740"/>
      </dsp:txXfrm>
    </dsp:sp>
    <dsp:sp modelId="{42CC22A1-5A39-485E-835E-F50FDBEA1D71}">
      <dsp:nvSpPr>
        <dsp:cNvPr id="0" name=""/>
        <dsp:cNvSpPr/>
      </dsp:nvSpPr>
      <dsp:spPr>
        <a:xfrm>
          <a:off x="2095500" y="1479887"/>
          <a:ext cx="251460" cy="0"/>
        </a:xfrm>
        <a:prstGeom prst="lin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25C3869-23B6-4095-B40A-F76648182AE0}">
      <dsp:nvSpPr>
        <dsp:cNvPr id="0" name=""/>
        <dsp:cNvSpPr/>
      </dsp:nvSpPr>
      <dsp:spPr>
        <a:xfrm rot="5400000">
          <a:off x="1452768" y="1608467"/>
          <a:ext cx="769802" cy="511972"/>
        </a:xfrm>
        <a:prstGeom prst="lin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5954" name="Picture 7" descr="callc"/>
          <p:cNvPicPr>
            <a:picLocks noChangeAspect="1" noChangeArrowheads="1"/>
          </p:cNvPicPr>
          <p:nvPr/>
        </p:nvPicPr>
        <p:blipFill>
          <a:blip r:embed="rId2" cstate="print"/>
          <a:srcRect/>
          <a:stretch>
            <a:fillRect/>
          </a:stretch>
        </p:blipFill>
        <p:spPr bwMode="auto">
          <a:xfrm>
            <a:off x="1" y="8520087"/>
            <a:ext cx="3126237" cy="776313"/>
          </a:xfrm>
          <a:prstGeom prst="rect">
            <a:avLst/>
          </a:prstGeom>
          <a:noFill/>
          <a:ln w="9525">
            <a:noFill/>
            <a:miter lim="800000"/>
            <a:headEnd/>
            <a:tailEnd/>
          </a:ln>
        </p:spPr>
      </p:pic>
      <p:sp>
        <p:nvSpPr>
          <p:cNvPr id="11266" name="Rectangle 2"/>
          <p:cNvSpPr>
            <a:spLocks noGrp="1" noChangeArrowheads="1"/>
          </p:cNvSpPr>
          <p:nvPr>
            <p:ph type="hdr" sz="quarter"/>
          </p:nvPr>
        </p:nvSpPr>
        <p:spPr bwMode="auto">
          <a:xfrm>
            <a:off x="0" y="14526"/>
            <a:ext cx="7010400" cy="619760"/>
          </a:xfrm>
          <a:prstGeom prst="rect">
            <a:avLst/>
          </a:prstGeom>
          <a:noFill/>
          <a:ln w="9525">
            <a:noFill/>
            <a:miter lim="800000"/>
            <a:headEnd/>
            <a:tailEnd/>
          </a:ln>
          <a:effectLst/>
        </p:spPr>
        <p:txBody>
          <a:bodyPr vert="horz" wrap="square" lIns="93343" tIns="46671" rIns="93343" bIns="46671" numCol="1" anchor="t" anchorCtr="0" compatLnSpc="1">
            <a:prstTxWarp prst="textNoShape">
              <a:avLst/>
            </a:prstTxWarp>
          </a:bodyPr>
          <a:lstStyle>
            <a:lvl1pPr algn="ctr">
              <a:defRPr sz="1200" b="0">
                <a:solidFill>
                  <a:schemeClr val="tx1"/>
                </a:solidFill>
                <a:latin typeface="Tahoma" pitchFamily="34" charset="0"/>
              </a:defRPr>
            </a:lvl1pPr>
          </a:lstStyle>
          <a:p>
            <a:pPr>
              <a:defRPr/>
            </a:pPr>
            <a:r>
              <a:rPr lang="en-US" dirty="0"/>
              <a:t>Achieving Community Results: A Process for Strategic Community Planning</a:t>
            </a:r>
          </a:p>
          <a:p>
            <a:pPr>
              <a:defRPr/>
            </a:pPr>
            <a:r>
              <a:rPr lang="en-US" dirty="0"/>
              <a:t>CADCA FORUM XIV</a:t>
            </a:r>
          </a:p>
          <a:p>
            <a:pPr>
              <a:defRPr/>
            </a:pPr>
            <a:r>
              <a:rPr lang="en-US" dirty="0"/>
              <a:t>January 23</a:t>
            </a:r>
            <a:r>
              <a:rPr lang="en-US" baseline="30000" dirty="0"/>
              <a:t>rd</a:t>
            </a:r>
            <a:r>
              <a:rPr lang="en-US" dirty="0"/>
              <a:t>, 2004</a:t>
            </a:r>
          </a:p>
        </p:txBody>
      </p:sp>
      <p:sp>
        <p:nvSpPr>
          <p:cNvPr id="11269" name="Rectangle 5"/>
          <p:cNvSpPr>
            <a:spLocks noGrp="1" noChangeArrowheads="1"/>
          </p:cNvSpPr>
          <p:nvPr>
            <p:ph type="sldNum" sz="quarter" idx="3"/>
          </p:nvPr>
        </p:nvSpPr>
        <p:spPr bwMode="auto">
          <a:xfrm>
            <a:off x="5919965" y="8831580"/>
            <a:ext cx="1090435" cy="464820"/>
          </a:xfrm>
          <a:prstGeom prst="rect">
            <a:avLst/>
          </a:prstGeom>
          <a:noFill/>
          <a:ln w="9525">
            <a:noFill/>
            <a:miter lim="800000"/>
            <a:headEnd/>
            <a:tailEnd/>
          </a:ln>
          <a:effectLst/>
        </p:spPr>
        <p:txBody>
          <a:bodyPr vert="horz" wrap="square" lIns="93343" tIns="46671" rIns="93343" bIns="46671" numCol="1" anchor="b" anchorCtr="0" compatLnSpc="1">
            <a:prstTxWarp prst="textNoShape">
              <a:avLst/>
            </a:prstTxWarp>
          </a:bodyPr>
          <a:lstStyle>
            <a:lvl1pPr algn="r">
              <a:defRPr sz="1200" b="0">
                <a:solidFill>
                  <a:schemeClr val="tx1"/>
                </a:solidFill>
                <a:latin typeface="Tahoma" pitchFamily="34" charset="0"/>
              </a:defRPr>
            </a:lvl1pPr>
          </a:lstStyle>
          <a:p>
            <a:pPr>
              <a:defRPr/>
            </a:pPr>
            <a:fld id="{3D088417-4DFB-4D75-AA71-6B3CE43B3C7B}" type="slidenum">
              <a:rPr lang="en-US"/>
              <a:pPr>
                <a:defRPr/>
              </a:pPr>
              <a:t>‹#›</a:t>
            </a:fld>
            <a:endParaRPr lang="en-US" dirty="0"/>
          </a:p>
        </p:txBody>
      </p:sp>
      <p:sp>
        <p:nvSpPr>
          <p:cNvPr id="11273" name="Text Box 9"/>
          <p:cNvSpPr txBox="1">
            <a:spLocks noChangeArrowheads="1"/>
          </p:cNvSpPr>
          <p:nvPr/>
        </p:nvSpPr>
        <p:spPr bwMode="auto">
          <a:xfrm>
            <a:off x="3955880" y="8595942"/>
            <a:ext cx="2483938" cy="719684"/>
          </a:xfrm>
          <a:prstGeom prst="rect">
            <a:avLst/>
          </a:prstGeom>
          <a:noFill/>
          <a:ln w="9525">
            <a:noFill/>
            <a:miter lim="800000"/>
            <a:headEnd/>
            <a:tailEnd/>
          </a:ln>
          <a:effectLst/>
        </p:spPr>
        <p:txBody>
          <a:bodyPr wrap="none" lIns="93351" tIns="46676" rIns="93351" bIns="46676">
            <a:spAutoFit/>
          </a:bodyPr>
          <a:lstStyle/>
          <a:p>
            <a:pPr>
              <a:defRPr/>
            </a:pPr>
            <a:r>
              <a:rPr lang="en-US" sz="1000" dirty="0"/>
              <a:t>John  Carnevale Ph.D.</a:t>
            </a:r>
          </a:p>
          <a:p>
            <a:pPr>
              <a:defRPr/>
            </a:pPr>
            <a:r>
              <a:rPr lang="en-US" sz="1000" dirty="0"/>
              <a:t>Darnestown, MD</a:t>
            </a:r>
          </a:p>
          <a:p>
            <a:pPr>
              <a:defRPr/>
            </a:pPr>
            <a:r>
              <a:rPr lang="en-US" sz="1000" dirty="0"/>
              <a:t>301-977-3600</a:t>
            </a:r>
          </a:p>
          <a:p>
            <a:pPr>
              <a:defRPr/>
            </a:pPr>
            <a:r>
              <a:rPr lang="en-US" sz="1000" dirty="0"/>
              <a:t>john@carnevaleassociates.com</a:t>
            </a:r>
          </a:p>
        </p:txBody>
      </p:sp>
    </p:spTree>
    <p:extLst>
      <p:ext uri="{BB962C8B-B14F-4D97-AF65-F5344CB8AC3E}">
        <p14:creationId xmlns:p14="http://schemas.microsoft.com/office/powerpoint/2010/main" xmlns="" val="4025745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38220" cy="464820"/>
          </a:xfrm>
          <a:prstGeom prst="rect">
            <a:avLst/>
          </a:prstGeom>
          <a:noFill/>
          <a:ln w="9525">
            <a:noFill/>
            <a:miter lim="800000"/>
            <a:headEnd/>
            <a:tailEnd/>
          </a:ln>
          <a:effectLst/>
        </p:spPr>
        <p:txBody>
          <a:bodyPr vert="horz" wrap="square" lIns="93343" tIns="46671" rIns="93343" bIns="46671" numCol="1" anchor="t" anchorCtr="0" compatLnSpc="1">
            <a:prstTxWarp prst="textNoShape">
              <a:avLst/>
            </a:prstTxWarp>
          </a:bodyPr>
          <a:lstStyle>
            <a:lvl1pPr>
              <a:defRPr sz="1200" b="0">
                <a:solidFill>
                  <a:schemeClr val="tx1"/>
                </a:solidFill>
                <a:latin typeface="Times New Roman" pitchFamily="18" charset="0"/>
              </a:defRPr>
            </a:lvl1pPr>
          </a:lstStyle>
          <a:p>
            <a:pPr>
              <a:defRPr/>
            </a:pPr>
            <a:endParaRPr lang="en-US" dirty="0"/>
          </a:p>
        </p:txBody>
      </p:sp>
      <p:sp>
        <p:nvSpPr>
          <p:cNvPr id="25603" name="Rectangle 3"/>
          <p:cNvSpPr>
            <a:spLocks noGrp="1" noChangeArrowheads="1"/>
          </p:cNvSpPr>
          <p:nvPr>
            <p:ph type="dt" idx="1"/>
          </p:nvPr>
        </p:nvSpPr>
        <p:spPr bwMode="auto">
          <a:xfrm>
            <a:off x="3970549" y="0"/>
            <a:ext cx="3038220" cy="464820"/>
          </a:xfrm>
          <a:prstGeom prst="rect">
            <a:avLst/>
          </a:prstGeom>
          <a:noFill/>
          <a:ln w="9525">
            <a:noFill/>
            <a:miter lim="800000"/>
            <a:headEnd/>
            <a:tailEnd/>
          </a:ln>
          <a:effectLst/>
        </p:spPr>
        <p:txBody>
          <a:bodyPr vert="horz" wrap="square" lIns="93343" tIns="46671" rIns="93343" bIns="46671" numCol="1" anchor="t" anchorCtr="0" compatLnSpc="1">
            <a:prstTxWarp prst="textNoShape">
              <a:avLst/>
            </a:prstTxWarp>
          </a:bodyPr>
          <a:lstStyle>
            <a:lvl1pPr algn="r">
              <a:defRPr sz="1200" b="0">
                <a:solidFill>
                  <a:schemeClr val="tx1"/>
                </a:solidFill>
                <a:latin typeface="Times New Roman" pitchFamily="18" charset="0"/>
              </a:defRPr>
            </a:lvl1pPr>
          </a:lstStyle>
          <a:p>
            <a:pPr>
              <a:defRPr/>
            </a:pPr>
            <a:endParaRPr lang="en-US" dirty="0"/>
          </a:p>
        </p:txBody>
      </p:sp>
      <p:sp>
        <p:nvSpPr>
          <p:cNvPr id="102404" name="Rectangle 4"/>
          <p:cNvSpPr>
            <a:spLocks noGrp="1" noRot="1" noChangeAspect="1" noChangeArrowheads="1" noTextEdit="1"/>
          </p:cNvSpPr>
          <p:nvPr>
            <p:ph type="sldImg" idx="2"/>
          </p:nvPr>
        </p:nvSpPr>
        <p:spPr bwMode="auto">
          <a:xfrm>
            <a:off x="1181100" y="696913"/>
            <a:ext cx="4649788" cy="3486150"/>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700877" y="4415790"/>
            <a:ext cx="5608646" cy="4183380"/>
          </a:xfrm>
          <a:prstGeom prst="rect">
            <a:avLst/>
          </a:prstGeom>
          <a:noFill/>
          <a:ln w="9525">
            <a:noFill/>
            <a:miter lim="800000"/>
            <a:headEnd/>
            <a:tailEnd/>
          </a:ln>
          <a:effectLst/>
        </p:spPr>
        <p:txBody>
          <a:bodyPr vert="horz" wrap="square" lIns="93343" tIns="46671" rIns="93343" bIns="4667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5606" name="Rectangle 6"/>
          <p:cNvSpPr>
            <a:spLocks noGrp="1" noChangeArrowheads="1"/>
          </p:cNvSpPr>
          <p:nvPr>
            <p:ph type="ftr" sz="quarter" idx="4"/>
          </p:nvPr>
        </p:nvSpPr>
        <p:spPr bwMode="auto">
          <a:xfrm>
            <a:off x="0" y="8829967"/>
            <a:ext cx="3038220" cy="464820"/>
          </a:xfrm>
          <a:prstGeom prst="rect">
            <a:avLst/>
          </a:prstGeom>
          <a:noFill/>
          <a:ln w="9525">
            <a:noFill/>
            <a:miter lim="800000"/>
            <a:headEnd/>
            <a:tailEnd/>
          </a:ln>
          <a:effectLst/>
        </p:spPr>
        <p:txBody>
          <a:bodyPr vert="horz" wrap="square" lIns="93343" tIns="46671" rIns="93343" bIns="46671" numCol="1" anchor="b" anchorCtr="0" compatLnSpc="1">
            <a:prstTxWarp prst="textNoShape">
              <a:avLst/>
            </a:prstTxWarp>
          </a:bodyPr>
          <a:lstStyle>
            <a:lvl1pPr>
              <a:defRPr sz="1200" b="0">
                <a:solidFill>
                  <a:schemeClr val="tx1"/>
                </a:solidFill>
                <a:latin typeface="Times New Roman" pitchFamily="18" charset="0"/>
              </a:defRPr>
            </a:lvl1pPr>
          </a:lstStyle>
          <a:p>
            <a:pPr>
              <a:defRPr/>
            </a:pPr>
            <a:endParaRPr lang="en-US" dirty="0"/>
          </a:p>
        </p:txBody>
      </p:sp>
      <p:sp>
        <p:nvSpPr>
          <p:cNvPr id="25607" name="Rectangle 7"/>
          <p:cNvSpPr>
            <a:spLocks noGrp="1" noChangeArrowheads="1"/>
          </p:cNvSpPr>
          <p:nvPr>
            <p:ph type="sldNum" sz="quarter" idx="5"/>
          </p:nvPr>
        </p:nvSpPr>
        <p:spPr bwMode="auto">
          <a:xfrm>
            <a:off x="3970549" y="8829967"/>
            <a:ext cx="3038220" cy="464820"/>
          </a:xfrm>
          <a:prstGeom prst="rect">
            <a:avLst/>
          </a:prstGeom>
          <a:noFill/>
          <a:ln w="9525">
            <a:noFill/>
            <a:miter lim="800000"/>
            <a:headEnd/>
            <a:tailEnd/>
          </a:ln>
          <a:effectLst/>
        </p:spPr>
        <p:txBody>
          <a:bodyPr vert="horz" wrap="square" lIns="93343" tIns="46671" rIns="93343" bIns="46671" numCol="1" anchor="b" anchorCtr="0" compatLnSpc="1">
            <a:prstTxWarp prst="textNoShape">
              <a:avLst/>
            </a:prstTxWarp>
          </a:bodyPr>
          <a:lstStyle>
            <a:lvl1pPr algn="r">
              <a:defRPr sz="1200" b="0">
                <a:solidFill>
                  <a:schemeClr val="tx1"/>
                </a:solidFill>
                <a:latin typeface="Times New Roman" pitchFamily="18" charset="0"/>
              </a:defRPr>
            </a:lvl1pPr>
          </a:lstStyle>
          <a:p>
            <a:pPr>
              <a:defRPr/>
            </a:pPr>
            <a:fld id="{D37690D4-81CA-4305-B396-04F06DB51421}" type="slidenum">
              <a:rPr lang="en-US"/>
              <a:pPr>
                <a:defRPr/>
              </a:pPr>
              <a:t>‹#›</a:t>
            </a:fld>
            <a:endParaRPr lang="en-US" dirty="0"/>
          </a:p>
        </p:txBody>
      </p:sp>
    </p:spTree>
    <p:extLst>
      <p:ext uri="{BB962C8B-B14F-4D97-AF65-F5344CB8AC3E}">
        <p14:creationId xmlns:p14="http://schemas.microsoft.com/office/powerpoint/2010/main" xmlns="" val="31895562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is a substantial</a:t>
            </a:r>
            <a:r>
              <a:rPr lang="en-US" baseline="0" dirty="0" smtClean="0"/>
              <a:t> literature on evidence-based policies that has emerged from the United Kingdom and Australia.  See, for example, Gary Banks, “Challenges of Evidence-based Policy-Making”, Australian Government, Productivity Commission, Australian Public Service Commission, 2009; or Head, B. W. 2008, “Three Lenses of Evidence-based Policy”, Australian Journal of Public Administration, Vol. 67. No. 1, pp. 1-11, or Cummins, Jim, “Putting the Evidence Back into Evidence-based Policies for Underachieving students”, The University of Toronto, presented to the Language Policy Division, Directorate of Education and Languages, DGIV, Council of Europe, Strasbourg, January 2011.</a:t>
            </a:r>
          </a:p>
          <a:p>
            <a:endParaRPr lang="en-US" baseline="0" dirty="0" smtClean="0"/>
          </a:p>
          <a:p>
            <a:r>
              <a:rPr lang="en-US" baseline="0" dirty="0" smtClean="0"/>
              <a:t>The objective of the CICAD panel on this topic is:  discuss with the national drug Commissioners the importance and relevance of evidence-based drug policy, in its formulation, monitoring, and evaluation, and how this policymaking method is more efficient than methods that do not utilize such evidence.  To demonstrate the latter theme would require a benefit-cost analysis comparing countries that do use evidence versus those that do not; such an analysis is not possible.</a:t>
            </a:r>
          </a:p>
          <a:p>
            <a:endParaRPr lang="en-US" baseline="0" dirty="0" smtClean="0"/>
          </a:p>
          <a:p>
            <a:r>
              <a:rPr lang="en-US" baseline="0" dirty="0" smtClean="0"/>
              <a:t>However, we can speculate about the relative benefits of obtaining and using evidence relative to the societal cost imposed by a drug problem—I will do that at the end of this presentation.</a:t>
            </a:r>
            <a:endParaRPr lang="en-US" dirty="0"/>
          </a:p>
        </p:txBody>
      </p:sp>
      <p:sp>
        <p:nvSpPr>
          <p:cNvPr id="4" name="Slide Number Placeholder 3"/>
          <p:cNvSpPr>
            <a:spLocks noGrp="1"/>
          </p:cNvSpPr>
          <p:nvPr>
            <p:ph type="sldNum" sz="quarter" idx="10"/>
          </p:nvPr>
        </p:nvSpPr>
        <p:spPr/>
        <p:txBody>
          <a:bodyPr/>
          <a:lstStyle/>
          <a:p>
            <a:pPr>
              <a:defRPr/>
            </a:pPr>
            <a:fld id="{D37690D4-81CA-4305-B396-04F06DB51421}"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Budget refers to the resources that are required to implement a country’s drug strategy.  Accounting</a:t>
            </a:r>
            <a:r>
              <a:rPr lang="en-US" baseline="0" dirty="0" smtClean="0"/>
              <a:t> for drug control expenditures is more of an art than a science.  There are no standards—nationally or internationally—for accounting for drug related spending.  Most countries count direct government expenditures that are exclusively for drug control purposes, but there are no accepted methodologies for counting spending for those programs that exceed drug control activities (this is particularly true for areas like youth prevention, community policing, and general health-oriented programs).</a:t>
            </a:r>
            <a:endParaRPr lang="en-US" dirty="0"/>
          </a:p>
        </p:txBody>
      </p:sp>
      <p:sp>
        <p:nvSpPr>
          <p:cNvPr id="4" name="Slide Number Placeholder 3"/>
          <p:cNvSpPr>
            <a:spLocks noGrp="1"/>
          </p:cNvSpPr>
          <p:nvPr>
            <p:ph type="sldNum" sz="quarter" idx="10"/>
          </p:nvPr>
        </p:nvSpPr>
        <p:spPr/>
        <p:txBody>
          <a:bodyPr/>
          <a:lstStyle/>
          <a:p>
            <a:pPr>
              <a:defRPr/>
            </a:pPr>
            <a:fld id="{D37690D4-81CA-4305-B396-04F06DB51421}"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Evaluation provides a means to monitor and assess the implementation and</a:t>
            </a:r>
            <a:r>
              <a:rPr lang="en-US" baseline="0" dirty="0" smtClean="0"/>
              <a:t> effectiveness of a country’s national drug control strategy.  It’s usefulness really lies in its ability to inform stakeholders of their progress in achieving strategic goals and objectives of the Strategy. It also informs them of the effectiveness of specific programs that were selected to implement the strategy (program evaluation) as well as the changing nature of the underlying drug problem (from monitoring drug abuse and market trends) to drive adjustments to the Strategy.</a:t>
            </a:r>
          </a:p>
          <a:p>
            <a:endParaRPr lang="en-US" baseline="0" dirty="0" smtClean="0"/>
          </a:p>
          <a:p>
            <a:r>
              <a:rPr lang="en-US" baseline="0" dirty="0" smtClean="0"/>
              <a:t>The CICAD Guide is a good general resource for countries to use in building effective evaluation systems.  There is also a vast literature supported by numerous country examples of performance monitoring.</a:t>
            </a:r>
            <a:endParaRPr lang="en-US" dirty="0"/>
          </a:p>
        </p:txBody>
      </p:sp>
      <p:sp>
        <p:nvSpPr>
          <p:cNvPr id="4" name="Slide Number Placeholder 3"/>
          <p:cNvSpPr>
            <a:spLocks noGrp="1"/>
          </p:cNvSpPr>
          <p:nvPr>
            <p:ph type="sldNum" sz="quarter" idx="10"/>
          </p:nvPr>
        </p:nvSpPr>
        <p:spPr/>
        <p:txBody>
          <a:bodyPr/>
          <a:lstStyle/>
          <a:p>
            <a:pPr>
              <a:defRPr/>
            </a:pPr>
            <a:fld id="{D37690D4-81CA-4305-B396-04F06DB51421}"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smtClean="0"/>
              <a:t>Closing comment about the worth of making expenditures to obtain evidence to inform drug policy relative to its cost:</a:t>
            </a:r>
          </a:p>
          <a:p>
            <a:endParaRPr lang="en-US" dirty="0" smtClean="0"/>
          </a:p>
          <a:p>
            <a:r>
              <a:rPr lang="en-US" dirty="0" smtClean="0"/>
              <a:t>I will use the United</a:t>
            </a:r>
            <a:r>
              <a:rPr lang="en-US" baseline="0" dirty="0" smtClean="0"/>
              <a:t> States </a:t>
            </a:r>
            <a:r>
              <a:rPr lang="en-US" dirty="0" smtClean="0"/>
              <a:t>as</a:t>
            </a:r>
            <a:r>
              <a:rPr lang="en-US" baseline="0" dirty="0" smtClean="0"/>
              <a:t> an example, simply because I know the drug policy model in the U.S. the best.</a:t>
            </a:r>
          </a:p>
          <a:p>
            <a:endParaRPr lang="en-US" baseline="0" dirty="0" smtClean="0"/>
          </a:p>
          <a:p>
            <a:r>
              <a:rPr lang="en-US" baseline="0" dirty="0" smtClean="0"/>
              <a:t>What is the ratio of the cost of obtaining evidence relative to the societal cost of the drug problem in the United States</a:t>
            </a:r>
            <a:r>
              <a:rPr lang="en-US" baseline="0" dirty="0" smtClean="0"/>
              <a:t>?    Let’s </a:t>
            </a:r>
            <a:r>
              <a:rPr lang="en-US" baseline="0" dirty="0" smtClean="0"/>
              <a:t>start with the easiest part…….the societal cost of drug abuse.  It is easy to estimate only because my firm just completed a study estimating the societal cost of drug abuse in the United States for the National Drug Intelligence Center.  See http://www.justice.gov/ndic/pubs44/44731/44731p.pdf.   That study estimated societal costs to total $193 billion in 2007.  This is the denominator for our calculation.</a:t>
            </a:r>
          </a:p>
          <a:p>
            <a:endParaRPr lang="en-US" baseline="0" dirty="0" smtClean="0"/>
          </a:p>
          <a:p>
            <a:r>
              <a:rPr lang="en-US" baseline="0" dirty="0" smtClean="0"/>
              <a:t>What does the U.S. spend on research and data systems in a year.  We don’t know for sure, but the drug czar’s budget tell us the following:  We spend 1 billion for the National Institute for Drug Abuse, $0.4 billion for National Institute on Alcohol Abuse and Alcoholism, about $20 million on criminal Justice research at the National Institute on Justice, about $200 million for data surveillance systems at SAMHSA; we don’t know what the CDC spends for drug programs or what BJS spends nor do we know what other governments or the private sector (including foundations) spend.  Thus far we have about $1.6 billion.   Let’s assume that we are off by a factor of ten (to represent all government and non-government spending), then our estimate is about $16 billion.</a:t>
            </a:r>
          </a:p>
          <a:p>
            <a:endParaRPr lang="en-US" baseline="0" dirty="0" smtClean="0"/>
          </a:p>
          <a:p>
            <a:r>
              <a:rPr lang="en-US" baseline="0" dirty="0" smtClean="0"/>
              <a:t>The ratio of $16 billion to $193 billion is 8.3.  In other words, the cost of drug-related research and data collection systems is about 8.2 percent of the total societal costs of drug abuse in the U.S. per year.  If it were 20 percent, would it be worth it?  This question is a policy one for you to consider, but the cost relative to the cost of the problem seems small</a:t>
            </a:r>
            <a:r>
              <a:rPr lang="en-US" baseline="0" dirty="0" smtClean="0"/>
              <a:t>.</a:t>
            </a:r>
            <a:endParaRPr lang="en-US" baseline="0" dirty="0" smtClean="0"/>
          </a:p>
        </p:txBody>
      </p:sp>
      <p:sp>
        <p:nvSpPr>
          <p:cNvPr id="4" name="Slide Number Placeholder 3"/>
          <p:cNvSpPr>
            <a:spLocks noGrp="1"/>
          </p:cNvSpPr>
          <p:nvPr>
            <p:ph type="sldNum" sz="quarter" idx="10"/>
          </p:nvPr>
        </p:nvSpPr>
        <p:spPr/>
        <p:txBody>
          <a:bodyPr/>
          <a:lstStyle/>
          <a:p>
            <a:pPr>
              <a:defRPr/>
            </a:pPr>
            <a:fld id="{D37690D4-81CA-4305-B396-04F06DB51421}" type="slidenum">
              <a:rPr lang="en-US" smtClean="0"/>
              <a:pPr>
                <a:defRPr/>
              </a:pPr>
              <a:t>12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start with a common understanding of the meaning</a:t>
            </a:r>
            <a:r>
              <a:rPr lang="en-US" baseline="0" dirty="0" smtClean="0"/>
              <a:t> of the word “policy.”</a:t>
            </a:r>
            <a:endParaRPr lang="en-US" dirty="0"/>
          </a:p>
        </p:txBody>
      </p:sp>
      <p:sp>
        <p:nvSpPr>
          <p:cNvPr id="4" name="Slide Number Placeholder 3"/>
          <p:cNvSpPr>
            <a:spLocks noGrp="1"/>
          </p:cNvSpPr>
          <p:nvPr>
            <p:ph type="sldNum" sz="quarter" idx="10"/>
          </p:nvPr>
        </p:nvSpPr>
        <p:spPr/>
        <p:txBody>
          <a:bodyPr/>
          <a:lstStyle/>
          <a:p>
            <a:pPr>
              <a:defRPr/>
            </a:pPr>
            <a:fld id="{D37690D4-81CA-4305-B396-04F06DB51421}" type="slidenum">
              <a:rPr lang="en-US" smtClean="0"/>
              <a:pPr>
                <a:defRPr/>
              </a:pPr>
              <a:t>2</a:t>
            </a:fld>
            <a:endParaRPr lang="en-US" dirty="0"/>
          </a:p>
        </p:txBody>
      </p:sp>
    </p:spTree>
    <p:extLst>
      <p:ext uri="{BB962C8B-B14F-4D97-AF65-F5344CB8AC3E}">
        <p14:creationId xmlns:p14="http://schemas.microsoft.com/office/powerpoint/2010/main" xmlns="" val="3025196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Next, let’s define</a:t>
            </a:r>
            <a:r>
              <a:rPr lang="en-US" baseline="0" dirty="0" smtClean="0"/>
              <a:t> what we mean when we use the word “evidence.”  What meaning does this have to a policy maker?</a:t>
            </a:r>
            <a:endParaRPr lang="en-US" dirty="0"/>
          </a:p>
        </p:txBody>
      </p:sp>
      <p:sp>
        <p:nvSpPr>
          <p:cNvPr id="4" name="Slide Number Placeholder 3"/>
          <p:cNvSpPr>
            <a:spLocks noGrp="1"/>
          </p:cNvSpPr>
          <p:nvPr>
            <p:ph type="sldNum" sz="quarter" idx="10"/>
          </p:nvPr>
        </p:nvSpPr>
        <p:spPr/>
        <p:txBody>
          <a:bodyPr/>
          <a:lstStyle/>
          <a:p>
            <a:pPr>
              <a:defRPr/>
            </a:pPr>
            <a:fld id="{D37690D4-81CA-4305-B396-04F06DB51421}"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 shows that different countries may set policy based on different levels of evidence.  It use</a:t>
            </a:r>
            <a:r>
              <a:rPr lang="en-US" baseline="0" dirty="0" smtClean="0"/>
              <a:t> the economist tool—the production possibilities curve—to  show how there is a tradeoff between the level of evidence and the ideology/intuition/conventional wisdom that is shaping the policy.  Presumably, over time, as evidence becomes available, a country’s capacity to develop an evidence-based policy is greater (e.g., Country B).  But, while making policy based on evidence seems to be an obvious desire, there are practical problems in implementing evidence-based policies.  We will turn to that now.</a:t>
            </a:r>
            <a:endParaRPr lang="en-US" dirty="0"/>
          </a:p>
        </p:txBody>
      </p:sp>
      <p:sp>
        <p:nvSpPr>
          <p:cNvPr id="4" name="Slide Number Placeholder 3"/>
          <p:cNvSpPr>
            <a:spLocks noGrp="1"/>
          </p:cNvSpPr>
          <p:nvPr>
            <p:ph type="sldNum" sz="quarter" idx="10"/>
          </p:nvPr>
        </p:nvSpPr>
        <p:spPr/>
        <p:txBody>
          <a:bodyPr/>
          <a:lstStyle/>
          <a:p>
            <a:pPr>
              <a:defRPr/>
            </a:pPr>
            <a:fld id="{D37690D4-81CA-4305-B396-04F06DB51421}"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Adapted/Modified from Davies, P. (2004), Policy Evaluation in the United Kingdom.  Based on his lecture</a:t>
            </a:r>
            <a:r>
              <a:rPr lang="en-US" baseline="0" dirty="0" smtClean="0"/>
              <a:t> presented at the 4</a:t>
            </a:r>
            <a:r>
              <a:rPr lang="en-US" baseline="30000" dirty="0" smtClean="0"/>
              <a:t>th</a:t>
            </a:r>
            <a:r>
              <a:rPr lang="en-US" baseline="0" dirty="0" smtClean="0"/>
              <a:t> annual Campbell Collaboration Colloquium.</a:t>
            </a:r>
          </a:p>
          <a:p>
            <a:endParaRPr lang="en-US" baseline="0" dirty="0" smtClean="0"/>
          </a:p>
          <a:p>
            <a:r>
              <a:rPr lang="en-US" baseline="0" dirty="0" smtClean="0"/>
              <a:t>In the real world, policy is developed in a fluid environment that is subject to competing interests, lack of understanding of the policy/budget formulation cycle, confusion about how to express research/data in ways that can accommodate the policy formulation process, ideology, and so forth.  Drug policy is a complex issue and what we know about the main ingredients of a drug policy—prevention, treatment, interdiction, law enforcement, and international programs—is not equally weighted by the evidence nor is our knowledge of the myriad programs that can be implemented within each “ingredient” area.</a:t>
            </a:r>
          </a:p>
          <a:p>
            <a:endParaRPr lang="en-US" baseline="0" dirty="0" smtClean="0"/>
          </a:p>
          <a:p>
            <a:r>
              <a:rPr lang="en-US" baseline="0" dirty="0" smtClean="0"/>
              <a:t>Why does evidence not get used?  1) Wrong answers!  (runs counter to conventional wisdom).  2) wrong time (before or after an election!!!)  3) wrong place  (harm reduction in a country that seeks abstinence based solutions driven by ideologies)  4) picks someone else’s pocket 5) you get it………..</a:t>
            </a:r>
          </a:p>
          <a:p>
            <a:endParaRPr lang="en-US" dirty="0"/>
          </a:p>
        </p:txBody>
      </p:sp>
      <p:sp>
        <p:nvSpPr>
          <p:cNvPr id="4" name="Slide Number Placeholder 3"/>
          <p:cNvSpPr>
            <a:spLocks noGrp="1"/>
          </p:cNvSpPr>
          <p:nvPr>
            <p:ph type="sldNum" sz="quarter" idx="10"/>
          </p:nvPr>
        </p:nvSpPr>
        <p:spPr/>
        <p:txBody>
          <a:bodyPr/>
          <a:lstStyle/>
          <a:p>
            <a:pPr>
              <a:defRPr/>
            </a:pPr>
            <a:fld id="{D37690D4-81CA-4305-B396-04F06DB51421}"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dirty="0" smtClean="0"/>
              <a:t>What is the role of evidence</a:t>
            </a:r>
            <a:r>
              <a:rPr lang="en-US" baseline="0" dirty="0" smtClean="0"/>
              <a:t> in informing drug policy?  It is to inform policy, program, and budget managers about the best course of action to address the underlying drug problem identified from an evidence-based needs assessment.</a:t>
            </a:r>
          </a:p>
          <a:p>
            <a:endParaRPr lang="en-US" baseline="0" dirty="0" smtClean="0"/>
          </a:p>
          <a:p>
            <a:r>
              <a:rPr lang="en-US" baseline="0" dirty="0" smtClean="0"/>
              <a:t>Research has taught us a lot about the key ingredients that typically comprise a country’s drug control strategy, but that knowledge or evidence is uneven.  The difference between having evidence and not having it is that decision makers can make more informed decisions about the correct “mix” of ingredients based on evidence; otherwise they have to rely on theory, ideology, opinion, or experience to decide the best course of action.  They may a good decision; they may not.  Resources may be spent efficiently; they may not.</a:t>
            </a:r>
          </a:p>
          <a:p>
            <a:endParaRPr lang="en-US" baseline="0" dirty="0" smtClean="0"/>
          </a:p>
          <a:p>
            <a:r>
              <a:rPr lang="en-US" baseline="0" dirty="0" smtClean="0"/>
              <a:t>What do we know about the strength of the evidence with regard to the choice of the ingredients?  </a:t>
            </a:r>
            <a:r>
              <a:rPr lang="en-US" dirty="0"/>
              <a:t>Research shows that treatment and prevention programs are very effective in reducing drug demand, saving lives, and lessening associated damaging health and crime consequences.  It has also found that attacking drugs at their source—essentially eradication—is not effective; as long as there is a demand for drugs, there will be a supply.  Research shown that drug interdiction programs can temporarily lessen the ability of drug traffickers to bring their product to the market, but there long-run value is quite low.   We know that certain aspects of law enforcement are significant (e.g., community policing, drug courts) but we know little about the effectiveness of laws passed to address demand or supply or other aspects of the Criminal Justice system (corrections). If research were our guide, then one would expect that </a:t>
            </a:r>
            <a:r>
              <a:rPr lang="en-US" dirty="0" smtClean="0"/>
              <a:t>countries </a:t>
            </a:r>
            <a:r>
              <a:rPr lang="en-US" dirty="0"/>
              <a:t>would place much more emphasis on demand reduction programs over supply reductions, but both sets of ingredients would be somehow represented.</a:t>
            </a:r>
          </a:p>
          <a:p>
            <a:endParaRPr lang="en-US" dirty="0"/>
          </a:p>
        </p:txBody>
      </p:sp>
      <p:sp>
        <p:nvSpPr>
          <p:cNvPr id="4" name="Slide Number Placeholder 3"/>
          <p:cNvSpPr>
            <a:spLocks noGrp="1"/>
          </p:cNvSpPr>
          <p:nvPr>
            <p:ph type="sldNum" sz="quarter" idx="10"/>
          </p:nvPr>
        </p:nvSpPr>
        <p:spPr/>
        <p:txBody>
          <a:bodyPr/>
          <a:lstStyle/>
          <a:p>
            <a:pPr>
              <a:defRPr/>
            </a:pPr>
            <a:fld id="{D37690D4-81CA-4305-B396-04F06DB51421}"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C165722B-6EC7-4B16-BAF6-1E25FCDEC469}" type="slidenum">
              <a:rPr lang="en-US" smtClean="0"/>
              <a:pPr/>
              <a:t>7</a:t>
            </a:fld>
            <a:endParaRPr lang="en-US" dirty="0" smtClean="0"/>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p:spPr>
        <p:txBody>
          <a:bodyPr/>
          <a:lstStyle/>
          <a:p>
            <a:pPr eaLnBrk="1" hangingPunct="1"/>
            <a:r>
              <a:rPr lang="en-US" b="0" u="none" dirty="0" smtClean="0">
                <a:solidFill>
                  <a:schemeClr val="tx2"/>
                </a:solidFill>
              </a:rPr>
              <a:t>This</a:t>
            </a:r>
            <a:r>
              <a:rPr lang="en-US" b="0" u="none" baseline="0" dirty="0" smtClean="0">
                <a:solidFill>
                  <a:schemeClr val="tx2"/>
                </a:solidFill>
              </a:rPr>
              <a:t> is the framework presented in CICAD’s 2009 Guide:  It is offered as a tool to help countries develop evidenced based drug policies.</a:t>
            </a:r>
            <a:endParaRPr lang="en-US" b="0" u="none" dirty="0" smtClean="0">
              <a:solidFill>
                <a:schemeClr val="tx2"/>
              </a:solidFill>
            </a:endParaRPr>
          </a:p>
          <a:p>
            <a:pPr eaLnBrk="1" hangingPunct="1"/>
            <a:endParaRPr lang="en-US" b="1" u="sng" dirty="0" smtClean="0">
              <a:solidFill>
                <a:schemeClr val="tx2"/>
              </a:solidFill>
            </a:endParaRPr>
          </a:p>
          <a:p>
            <a:pPr eaLnBrk="1" hangingPunct="1"/>
            <a:r>
              <a:rPr lang="en-US" b="1" u="sng" dirty="0" smtClean="0">
                <a:solidFill>
                  <a:schemeClr val="tx2"/>
                </a:solidFill>
              </a:rPr>
              <a:t>Goals</a:t>
            </a:r>
            <a:r>
              <a:rPr lang="en-US" dirty="0" smtClean="0">
                <a:solidFill>
                  <a:schemeClr val="tx2"/>
                </a:solidFill>
              </a:rPr>
              <a:t> define the major directives or directions of the Substance Abuse Strategy</a:t>
            </a:r>
          </a:p>
          <a:p>
            <a:pPr eaLnBrk="1" hangingPunct="1"/>
            <a:endParaRPr lang="en-US" dirty="0" smtClean="0">
              <a:solidFill>
                <a:schemeClr val="tx2"/>
              </a:solidFill>
            </a:endParaRPr>
          </a:p>
          <a:p>
            <a:pPr eaLnBrk="1" hangingPunct="1"/>
            <a:r>
              <a:rPr lang="en-US" b="1" u="sng" dirty="0" smtClean="0">
                <a:solidFill>
                  <a:schemeClr val="tx2"/>
                </a:solidFill>
              </a:rPr>
              <a:t>Objectives</a:t>
            </a:r>
            <a:r>
              <a:rPr lang="en-US" dirty="0" smtClean="0">
                <a:solidFill>
                  <a:schemeClr val="tx2"/>
                </a:solidFill>
              </a:rPr>
              <a:t> define major lines of action to achieve each strategic goal.</a:t>
            </a:r>
          </a:p>
          <a:p>
            <a:pPr eaLnBrk="1" hangingPunct="1"/>
            <a:endParaRPr lang="en-US" b="1" u="sng" dirty="0" smtClean="0">
              <a:solidFill>
                <a:schemeClr val="tx2"/>
              </a:solidFill>
            </a:endParaRPr>
          </a:p>
          <a:p>
            <a:pPr eaLnBrk="1" hangingPunct="1"/>
            <a:r>
              <a:rPr lang="en-US" b="1" u="sng" dirty="0" smtClean="0">
                <a:solidFill>
                  <a:schemeClr val="tx2"/>
                </a:solidFill>
              </a:rPr>
              <a:t>Targets</a:t>
            </a:r>
            <a:r>
              <a:rPr lang="en-US" dirty="0" smtClean="0">
                <a:solidFill>
                  <a:schemeClr val="tx2"/>
                </a:solidFill>
              </a:rPr>
              <a:t> define desired end states/results against which to compare actual performance.</a:t>
            </a:r>
          </a:p>
          <a:p>
            <a:pPr eaLnBrk="1" hangingPunct="1"/>
            <a:endParaRPr lang="en-US" b="1" u="sng" dirty="0" smtClean="0">
              <a:solidFill>
                <a:schemeClr val="tx2"/>
              </a:solidFill>
            </a:endParaRPr>
          </a:p>
          <a:p>
            <a:pPr eaLnBrk="1" hangingPunct="1"/>
            <a:r>
              <a:rPr lang="en-US" b="1" u="sng" dirty="0" smtClean="0">
                <a:solidFill>
                  <a:schemeClr val="tx2"/>
                </a:solidFill>
              </a:rPr>
              <a:t>Measures</a:t>
            </a:r>
            <a:r>
              <a:rPr lang="en-US" dirty="0" smtClean="0">
                <a:solidFill>
                  <a:schemeClr val="tx2"/>
                </a:solidFill>
              </a:rPr>
              <a:t> are the data, variables and events used to track progress toward the targets.</a:t>
            </a:r>
            <a:endParaRPr lang="en-US" b="1" u="sng" dirty="0" smtClean="0">
              <a:solidFill>
                <a:schemeClr val="tx2"/>
              </a:solidFill>
            </a:endParaRPr>
          </a:p>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formulating a drug control strategy,  the evidence shows that a nation should first start by</a:t>
            </a:r>
            <a:r>
              <a:rPr lang="en-US" baseline="0" dirty="0" smtClean="0"/>
              <a:t> identifying and bringing together the relevant stakeholders, or the constituent elements, that have a stake in efforts to solve the country’s drug problem.  Once together, they should conduct a needs assessment that digests data describing all aspects of the drug problem.  They should also review the evidence from research about the relative effectiveness of various approaches to addressing their drug problem.</a:t>
            </a:r>
            <a:endParaRPr lang="en-US" dirty="0"/>
          </a:p>
        </p:txBody>
      </p:sp>
      <p:sp>
        <p:nvSpPr>
          <p:cNvPr id="4" name="Slide Number Placeholder 3"/>
          <p:cNvSpPr>
            <a:spLocks noGrp="1"/>
          </p:cNvSpPr>
          <p:nvPr>
            <p:ph type="sldNum" sz="quarter" idx="10"/>
          </p:nvPr>
        </p:nvSpPr>
        <p:spPr/>
        <p:txBody>
          <a:bodyPr/>
          <a:lstStyle/>
          <a:p>
            <a:pPr>
              <a:defRPr/>
            </a:pPr>
            <a:fld id="{D37690D4-81CA-4305-B396-04F06DB51421}"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7690D4-81CA-4305-B396-04F06DB51421}"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a:defRPr/>
            </a:pPr>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pPr>
              <a:defRPr/>
            </a:pPr>
            <a:r>
              <a:rPr lang="en-US" smtClean="0"/>
              <a:t>John </a:t>
            </a:r>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pPr>
              <a:defRPr/>
            </a:pPr>
            <a:fld id="{28F51381-361D-4E7C-8D37-5F99A99AEBCE}"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a:defRPr/>
            </a:pPr>
            <a:fld id="{A8F785E0-F6A8-46B5-8AFA-BDED84A97362}"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a:defRPr/>
            </a:pPr>
            <a:fld id="{8497E8E7-91B8-40FE-BA19-47620CB6EC23}"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pPr>
              <a:defRPr/>
            </a:pPr>
            <a:endParaRPr lang="en-US" dirty="0"/>
          </a:p>
        </p:txBody>
      </p:sp>
      <p:sp>
        <p:nvSpPr>
          <p:cNvPr id="9" name="Slide Number Placeholder 8"/>
          <p:cNvSpPr>
            <a:spLocks noGrp="1"/>
          </p:cNvSpPr>
          <p:nvPr>
            <p:ph type="sldNum" sz="quarter" idx="15"/>
          </p:nvPr>
        </p:nvSpPr>
        <p:spPr/>
        <p:txBody>
          <a:bodyPr rtlCol="0"/>
          <a:lstStyle/>
          <a:p>
            <a:pPr>
              <a:defRPr/>
            </a:pPr>
            <a:fld id="{48993CF5-67AD-4BE8-82A3-6D9FF43D642A}" type="slidenum">
              <a:rPr lang="en-US" smtClean="0"/>
              <a:pPr>
                <a:defRPr/>
              </a:pPr>
              <a:t>‹#›</a:t>
            </a:fld>
            <a:endParaRPr lang="en-US" dirty="0"/>
          </a:p>
        </p:txBody>
      </p:sp>
      <p:sp>
        <p:nvSpPr>
          <p:cNvPr id="10" name="Footer Placeholder 9"/>
          <p:cNvSpPr>
            <a:spLocks noGrp="1"/>
          </p:cNvSpPr>
          <p:nvPr>
            <p:ph type="ftr" sz="quarter" idx="16"/>
          </p:nvPr>
        </p:nvSpPr>
        <p:spPr/>
        <p:txBody>
          <a:bodyPr rtlCol="0"/>
          <a:lstStyle/>
          <a:p>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a:defRPr/>
            </a:pPr>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kumimoji="0"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pPr>
              <a:defRPr/>
            </a:pPr>
            <a:fld id="{20489309-6751-4EE6-82C6-01C285C20AF1}"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pPr>
              <a:defRPr/>
            </a:pPr>
            <a:fld id="{BB515581-E9D9-4F4D-A18A-339F361F26BB}" type="slidenum">
              <a:rPr lang="en-US" smtClean="0"/>
              <a:pPr>
                <a:defRPr/>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pPr>
              <a:defRPr/>
            </a:pPr>
            <a:fld id="{AEF15823-B991-4D2A-A0DB-454DB309DCB7}" type="slidenum">
              <a:rPr lang="en-US" smtClean="0"/>
              <a:pPr>
                <a:defRPr/>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defRPr/>
            </a:pPr>
            <a:endParaRPr lang="en-US" dirty="0"/>
          </a:p>
        </p:txBody>
      </p:sp>
      <p:sp>
        <p:nvSpPr>
          <p:cNvPr id="7" name="Slide Number Placeholder 6"/>
          <p:cNvSpPr>
            <a:spLocks noGrp="1"/>
          </p:cNvSpPr>
          <p:nvPr>
            <p:ph type="sldNum" sz="quarter" idx="11"/>
          </p:nvPr>
        </p:nvSpPr>
        <p:spPr/>
        <p:txBody>
          <a:bodyPr rtlCol="0"/>
          <a:lstStyle/>
          <a:p>
            <a:pPr>
              <a:defRPr/>
            </a:pPr>
            <a:fld id="{6D125C71-1DA6-4619-9041-BE53A75CE0B0}" type="slidenum">
              <a:rPr lang="en-US" smtClean="0"/>
              <a:pPr>
                <a:defRPr/>
              </a:pPr>
              <a:t>‹#›</a:t>
            </a:fld>
            <a:endParaRPr lang="en-US" dirty="0"/>
          </a:p>
        </p:txBody>
      </p:sp>
      <p:sp>
        <p:nvSpPr>
          <p:cNvPr id="8" name="Footer Placeholder 7"/>
          <p:cNvSpPr>
            <a:spLocks noGrp="1"/>
          </p:cNvSpPr>
          <p:nvPr>
            <p:ph type="ftr" sz="quarter" idx="12"/>
          </p:nvPr>
        </p:nvSpPr>
        <p:spPr/>
        <p:txBody>
          <a:bodyPr rtlCol="0"/>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pPr>
              <a:defRPr/>
            </a:pPr>
            <a:fld id="{9574B2FF-57B7-4995-A728-46EE8A8E89AD}"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defRPr/>
            </a:pPr>
            <a:endParaRPr lang="en-US" dirty="0"/>
          </a:p>
        </p:txBody>
      </p:sp>
      <p:sp>
        <p:nvSpPr>
          <p:cNvPr id="22" name="Slide Number Placeholder 21"/>
          <p:cNvSpPr>
            <a:spLocks noGrp="1"/>
          </p:cNvSpPr>
          <p:nvPr>
            <p:ph type="sldNum" sz="quarter" idx="15"/>
          </p:nvPr>
        </p:nvSpPr>
        <p:spPr/>
        <p:txBody>
          <a:bodyPr rtlCol="0"/>
          <a:lstStyle/>
          <a:p>
            <a:pPr>
              <a:defRPr/>
            </a:pPr>
            <a:fld id="{5416815E-2CA0-4A20-A3B3-48DD20606D60}" type="slidenum">
              <a:rPr lang="en-US" smtClean="0"/>
              <a:pPr>
                <a:defRPr/>
              </a:pPr>
              <a:t>‹#›</a:t>
            </a:fld>
            <a:endParaRPr lang="en-US" dirty="0"/>
          </a:p>
        </p:txBody>
      </p:sp>
      <p:sp>
        <p:nvSpPr>
          <p:cNvPr id="23" name="Footer Placeholder 22"/>
          <p:cNvSpPr>
            <a:spLocks noGrp="1"/>
          </p:cNvSpPr>
          <p:nvPr>
            <p:ph type="ftr" sz="quarter" idx="16"/>
          </p:nvPr>
        </p:nvSpPr>
        <p:spPr/>
        <p:txBody>
          <a:bodyPr rtlCol="0"/>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defRPr/>
            </a:pPr>
            <a:endParaRPr lang="en-US" dirty="0"/>
          </a:p>
        </p:txBody>
      </p:sp>
      <p:sp>
        <p:nvSpPr>
          <p:cNvPr id="18" name="Slide Number Placeholder 17"/>
          <p:cNvSpPr>
            <a:spLocks noGrp="1"/>
          </p:cNvSpPr>
          <p:nvPr>
            <p:ph type="sldNum" sz="quarter" idx="11"/>
          </p:nvPr>
        </p:nvSpPr>
        <p:spPr/>
        <p:txBody>
          <a:bodyPr rtlCol="0"/>
          <a:lstStyle/>
          <a:p>
            <a:pPr>
              <a:defRPr/>
            </a:pPr>
            <a:fld id="{EE91AAF7-6289-4849-A9D0-FE4A774D50BE}" type="slidenum">
              <a:rPr lang="en-US" smtClean="0"/>
              <a:pPr>
                <a:defRPr/>
              </a:pPr>
              <a:t>‹#›</a:t>
            </a:fld>
            <a:endParaRPr lang="en-US" dirty="0"/>
          </a:p>
        </p:txBody>
      </p:sp>
      <p:sp>
        <p:nvSpPr>
          <p:cNvPr id="21" name="Footer Placeholder 20"/>
          <p:cNvSpPr>
            <a:spLocks noGrp="1"/>
          </p:cNvSpPr>
          <p:nvPr>
            <p:ph type="ftr" sz="quarter" idx="12"/>
          </p:nvPr>
        </p:nvSpPr>
        <p:spPr/>
        <p:txBody>
          <a:bodyPr rtlCol="0"/>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lgn="r" eaLnBrk="1" latinLnBrk="0" hangingPunct="1"/>
            <a:endParaRPr kumimoji="0" lang="en-US" sz="1400" dirty="0">
              <a:solidFill>
                <a:schemeClr val="tx2"/>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CF614F13-9C89-497E-937F-618E3ECE4B30}" type="slidenum">
              <a:rPr lang="en-US" smtClean="0"/>
              <a:pPr>
                <a:defRPr/>
              </a:pPr>
              <a:t>‹#›</a:t>
            </a:fld>
            <a:endParaRPr lang="en-US" dirty="0"/>
          </a:p>
        </p:txBody>
      </p:sp>
      <p:pic>
        <p:nvPicPr>
          <p:cNvPr id="18" name="Picture 17" descr="CAall clr+"/>
          <p:cNvPicPr/>
          <p:nvPr userDrawn="1"/>
        </p:nvPicPr>
        <p:blipFill>
          <a:blip r:embed="rId13" cstate="print"/>
          <a:srcRect/>
          <a:stretch>
            <a:fillRect/>
          </a:stretch>
        </p:blipFill>
        <p:spPr bwMode="auto">
          <a:xfrm>
            <a:off x="228600" y="6126480"/>
            <a:ext cx="2895600" cy="57912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timing>
    <p:tnLst>
      <p:par>
        <p:cTn id="1" dur="indefinite" restart="never" nodeType="tmRoot"/>
      </p:par>
    </p:tnLst>
  </p:timing>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ctrTitle"/>
          </p:nvPr>
        </p:nvSpPr>
        <p:spPr>
          <a:xfrm>
            <a:off x="1143000" y="1730375"/>
            <a:ext cx="7772400" cy="1470025"/>
          </a:xfrm>
        </p:spPr>
        <p:txBody>
          <a:bodyPr/>
          <a:lstStyle/>
          <a:p>
            <a:r>
              <a:rPr lang="en-US" sz="3200" b="1" dirty="0" smtClean="0"/>
              <a:t>Evidence-Based National Policies:  Significance and Implications</a:t>
            </a:r>
            <a:endParaRPr lang="en-US" sz="2800" dirty="0" smtClean="0">
              <a:effectLst>
                <a:outerShdw blurRad="38100" dist="38100" dir="2700000" algn="tl">
                  <a:srgbClr val="000000">
                    <a:alpha val="43137"/>
                  </a:srgbClr>
                </a:outerShdw>
              </a:effectLst>
              <a:latin typeface="Arial Black" pitchFamily="34" charset="0"/>
              <a:ea typeface="ＭＳ Ｐゴシック" pitchFamily="34" charset="-128"/>
            </a:endParaRPr>
          </a:p>
        </p:txBody>
      </p:sp>
      <p:sp>
        <p:nvSpPr>
          <p:cNvPr id="7172" name="Rectangle 3"/>
          <p:cNvSpPr>
            <a:spLocks noGrp="1" noChangeArrowheads="1"/>
          </p:cNvSpPr>
          <p:nvPr>
            <p:ph type="subTitle" idx="1"/>
          </p:nvPr>
        </p:nvSpPr>
        <p:spPr>
          <a:xfrm>
            <a:off x="2798618" y="3884221"/>
            <a:ext cx="5105400" cy="1752600"/>
          </a:xfrm>
        </p:spPr>
        <p:txBody>
          <a:bodyPr/>
          <a:lstStyle/>
          <a:p>
            <a:pPr eaLnBrk="1" hangingPunct="1"/>
            <a:r>
              <a:rPr lang="en-US" sz="2000" b="1" dirty="0" smtClean="0">
                <a:latin typeface="+mj-lt"/>
                <a:ea typeface="ＭＳ Ｐゴシック" pitchFamily="34" charset="-128"/>
              </a:rPr>
              <a:t>John Carnevale, Ph.D.</a:t>
            </a:r>
          </a:p>
          <a:p>
            <a:pPr eaLnBrk="1" hangingPunct="1"/>
            <a:r>
              <a:rPr lang="en-US" sz="2000" b="1" dirty="0" smtClean="0">
                <a:latin typeface="+mj-lt"/>
                <a:ea typeface="ＭＳ Ｐゴシック" pitchFamily="34" charset="-128"/>
              </a:rPr>
              <a:t>Carnevale Associates, LLC</a:t>
            </a:r>
          </a:p>
          <a:p>
            <a:pPr eaLnBrk="1" hangingPunct="1"/>
            <a:endParaRPr lang="en-US" sz="800" b="1" dirty="0" smtClean="0">
              <a:latin typeface="+mj-lt"/>
              <a:ea typeface="ＭＳ Ｐゴシック" pitchFamily="34" charset="-128"/>
            </a:endParaRPr>
          </a:p>
          <a:p>
            <a:pPr eaLnBrk="1" hangingPunct="1"/>
            <a:r>
              <a:rPr lang="en-US" sz="1400" b="1" dirty="0" smtClean="0">
                <a:solidFill>
                  <a:schemeClr val="accent1"/>
                </a:solidFill>
                <a:latin typeface="+mj-lt"/>
                <a:ea typeface="ＭＳ Ｐゴシック" pitchFamily="34" charset="-128"/>
              </a:rPr>
              <a:t>John@carnevaleassociates.com</a:t>
            </a:r>
          </a:p>
          <a:p>
            <a:pPr eaLnBrk="1" hangingPunct="1"/>
            <a:endParaRPr lang="en-US" sz="1400" b="1" dirty="0" smtClean="0">
              <a:latin typeface="+mj-lt"/>
              <a:ea typeface="ＭＳ Ｐゴシック" pitchFamily="34" charset="-128"/>
            </a:endParaRPr>
          </a:p>
          <a:p>
            <a:pPr eaLnBrk="1" hangingPunct="1"/>
            <a:endParaRPr lang="en-US" sz="2000" dirty="0" smtClean="0">
              <a:latin typeface="Batang" pitchFamily="18" charset="-127"/>
              <a:ea typeface="ＭＳ Ｐゴシック" pitchFamily="34" charset="-128"/>
            </a:endParaRPr>
          </a:p>
          <a:p>
            <a:pPr eaLnBrk="1" hangingPunct="1"/>
            <a:endParaRPr lang="en-US" sz="2000" dirty="0" smtClean="0">
              <a:latin typeface="Batang" pitchFamily="18" charset="-127"/>
              <a:ea typeface="ＭＳ Ｐゴシック" pitchFamily="34" charset="-128"/>
            </a:endParaRPr>
          </a:p>
        </p:txBody>
      </p:sp>
      <p:sp>
        <p:nvSpPr>
          <p:cNvPr id="7173" name="Rectangle 4"/>
          <p:cNvSpPr>
            <a:spLocks noChangeArrowheads="1"/>
          </p:cNvSpPr>
          <p:nvPr/>
        </p:nvSpPr>
        <p:spPr bwMode="auto">
          <a:xfrm>
            <a:off x="2438400" y="5636821"/>
            <a:ext cx="5486400" cy="861774"/>
          </a:xfrm>
          <a:prstGeom prst="rect">
            <a:avLst/>
          </a:prstGeom>
          <a:noFill/>
          <a:ln w="9525" algn="ctr">
            <a:noFill/>
            <a:miter lim="800000"/>
            <a:headEnd/>
            <a:tailEnd/>
          </a:ln>
        </p:spPr>
        <p:txBody>
          <a:bodyPr wrap="square">
            <a:spAutoFit/>
          </a:bodyPr>
          <a:lstStyle/>
          <a:p>
            <a:pPr algn="ctr" eaLnBrk="0" hangingPunct="0"/>
            <a:endParaRPr lang="en-US" sz="1000" dirty="0">
              <a:solidFill>
                <a:srgbClr val="221E1F"/>
              </a:solidFill>
            </a:endParaRPr>
          </a:p>
          <a:p>
            <a:pPr algn="ctr" eaLnBrk="0" hangingPunct="0"/>
            <a:r>
              <a:rPr lang="en-US" sz="1000" dirty="0" smtClean="0">
                <a:solidFill>
                  <a:srgbClr val="221E1F"/>
                </a:solidFill>
              </a:rPr>
              <a:t>Presentation to the Inter-American Drug Abuse Commission</a:t>
            </a:r>
          </a:p>
          <a:p>
            <a:pPr algn="ctr" eaLnBrk="0" hangingPunct="0"/>
            <a:r>
              <a:rPr lang="en-US" sz="1000" dirty="0" smtClean="0">
                <a:solidFill>
                  <a:srgbClr val="221E1F"/>
                </a:solidFill>
              </a:rPr>
              <a:t>Fifty-First Regular Session</a:t>
            </a:r>
          </a:p>
          <a:p>
            <a:pPr algn="ctr" eaLnBrk="0" hangingPunct="0"/>
            <a:r>
              <a:rPr lang="en-US" sz="1000" dirty="0" smtClean="0">
                <a:solidFill>
                  <a:srgbClr val="221E1F"/>
                </a:solidFill>
              </a:rPr>
              <a:t>May 9-11, 2012</a:t>
            </a:r>
          </a:p>
          <a:p>
            <a:pPr algn="ctr" eaLnBrk="0" hangingPunct="0"/>
            <a:r>
              <a:rPr lang="en-US" sz="1000" dirty="0" smtClean="0">
                <a:solidFill>
                  <a:srgbClr val="221E1F"/>
                </a:solidFill>
              </a:rPr>
              <a:t>Washington, DC</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371600" y="-53975"/>
            <a:ext cx="5943600" cy="1143000"/>
          </a:xfrm>
        </p:spPr>
        <p:txBody>
          <a:bodyPr/>
          <a:lstStyle/>
          <a:p>
            <a:pPr algn="ctr"/>
            <a:r>
              <a:rPr lang="en-US" b="1" dirty="0" smtClean="0"/>
              <a:t>Budget</a:t>
            </a:r>
          </a:p>
        </p:txBody>
      </p:sp>
      <p:sp>
        <p:nvSpPr>
          <p:cNvPr id="22" name="Slide Number Placeholder 3"/>
          <p:cNvSpPr>
            <a:spLocks noGrp="1"/>
          </p:cNvSpPr>
          <p:nvPr>
            <p:ph type="sldNum" sz="quarter" idx="12"/>
          </p:nvPr>
        </p:nvSpPr>
        <p:spPr>
          <a:xfrm>
            <a:off x="8077200" y="6324600"/>
            <a:ext cx="609600" cy="457200"/>
          </a:xfrm>
        </p:spPr>
        <p:txBody>
          <a:bodyPr/>
          <a:lstStyle/>
          <a:p>
            <a:pPr>
              <a:defRPr/>
            </a:pPr>
            <a:fld id="{48993CF5-67AD-4BE8-82A3-6D9FF43D642A}" type="slidenum">
              <a:rPr lang="en-US" smtClean="0"/>
              <a:pPr>
                <a:defRPr/>
              </a:pPr>
              <a:t>10</a:t>
            </a:fld>
            <a:endParaRPr lang="en-US" dirty="0"/>
          </a:p>
        </p:txBody>
      </p:sp>
      <p:sp>
        <p:nvSpPr>
          <p:cNvPr id="21507" name="Rectangle 3"/>
          <p:cNvSpPr>
            <a:spLocks noChangeArrowheads="1"/>
          </p:cNvSpPr>
          <p:nvPr/>
        </p:nvSpPr>
        <p:spPr bwMode="auto">
          <a:xfrm>
            <a:off x="609600" y="1676400"/>
            <a:ext cx="990600" cy="609600"/>
          </a:xfrm>
          <a:prstGeom prst="rect">
            <a:avLst/>
          </a:prstGeom>
          <a:solidFill>
            <a:srgbClr val="99CCFF"/>
          </a:solidFill>
          <a:ln w="9525">
            <a:solidFill>
              <a:schemeClr val="tx1"/>
            </a:solidFill>
            <a:miter lim="800000"/>
            <a:headEnd/>
            <a:tailEnd/>
          </a:ln>
        </p:spPr>
        <p:txBody>
          <a:bodyPr wrap="none" anchor="ctr"/>
          <a:lstStyle/>
          <a:p>
            <a:endParaRPr lang="en-US" dirty="0"/>
          </a:p>
        </p:txBody>
      </p:sp>
      <p:sp>
        <p:nvSpPr>
          <p:cNvPr id="21508" name="Rectangle 4"/>
          <p:cNvSpPr>
            <a:spLocks noChangeArrowheads="1"/>
          </p:cNvSpPr>
          <p:nvPr/>
        </p:nvSpPr>
        <p:spPr bwMode="auto">
          <a:xfrm>
            <a:off x="2209800" y="1676400"/>
            <a:ext cx="990600" cy="609600"/>
          </a:xfrm>
          <a:prstGeom prst="rect">
            <a:avLst/>
          </a:prstGeom>
          <a:solidFill>
            <a:srgbClr val="99CCFF"/>
          </a:solidFill>
          <a:ln w="9525">
            <a:solidFill>
              <a:schemeClr val="tx1"/>
            </a:solidFill>
            <a:miter lim="800000"/>
            <a:headEnd/>
            <a:tailEnd/>
          </a:ln>
        </p:spPr>
        <p:txBody>
          <a:bodyPr wrap="none" anchor="ctr"/>
          <a:lstStyle/>
          <a:p>
            <a:endParaRPr lang="en-US" dirty="0"/>
          </a:p>
        </p:txBody>
      </p:sp>
      <p:sp>
        <p:nvSpPr>
          <p:cNvPr id="21509" name="Rectangle 5"/>
          <p:cNvSpPr>
            <a:spLocks noChangeArrowheads="1"/>
          </p:cNvSpPr>
          <p:nvPr/>
        </p:nvSpPr>
        <p:spPr bwMode="auto">
          <a:xfrm>
            <a:off x="609600" y="2971800"/>
            <a:ext cx="990600" cy="609600"/>
          </a:xfrm>
          <a:prstGeom prst="rect">
            <a:avLst/>
          </a:prstGeom>
          <a:solidFill>
            <a:srgbClr val="99CCFF"/>
          </a:solidFill>
          <a:ln w="9525">
            <a:solidFill>
              <a:schemeClr val="tx1"/>
            </a:solidFill>
            <a:miter lim="800000"/>
            <a:headEnd/>
            <a:tailEnd/>
          </a:ln>
        </p:spPr>
        <p:txBody>
          <a:bodyPr wrap="none" anchor="ctr"/>
          <a:lstStyle/>
          <a:p>
            <a:endParaRPr lang="en-US" dirty="0"/>
          </a:p>
        </p:txBody>
      </p:sp>
      <p:sp>
        <p:nvSpPr>
          <p:cNvPr id="21510" name="Rectangle 6"/>
          <p:cNvSpPr>
            <a:spLocks noChangeArrowheads="1"/>
          </p:cNvSpPr>
          <p:nvPr/>
        </p:nvSpPr>
        <p:spPr bwMode="auto">
          <a:xfrm>
            <a:off x="2209800" y="2971800"/>
            <a:ext cx="990600" cy="609600"/>
          </a:xfrm>
          <a:prstGeom prst="rect">
            <a:avLst/>
          </a:prstGeom>
          <a:solidFill>
            <a:srgbClr val="99CCFF"/>
          </a:solidFill>
          <a:ln w="9525">
            <a:solidFill>
              <a:schemeClr val="tx1"/>
            </a:solidFill>
            <a:miter lim="800000"/>
            <a:headEnd/>
            <a:tailEnd/>
          </a:ln>
        </p:spPr>
        <p:txBody>
          <a:bodyPr wrap="none" anchor="ctr"/>
          <a:lstStyle/>
          <a:p>
            <a:endParaRPr lang="en-US" dirty="0"/>
          </a:p>
        </p:txBody>
      </p:sp>
      <p:sp>
        <p:nvSpPr>
          <p:cNvPr id="21511" name="Line 7"/>
          <p:cNvSpPr>
            <a:spLocks noChangeShapeType="1"/>
          </p:cNvSpPr>
          <p:nvPr/>
        </p:nvSpPr>
        <p:spPr bwMode="auto">
          <a:xfrm>
            <a:off x="1600200" y="1981200"/>
            <a:ext cx="609600" cy="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21512" name="Line 8"/>
          <p:cNvSpPr>
            <a:spLocks noChangeShapeType="1"/>
          </p:cNvSpPr>
          <p:nvPr/>
        </p:nvSpPr>
        <p:spPr bwMode="auto">
          <a:xfrm>
            <a:off x="1600200" y="3276600"/>
            <a:ext cx="609600" cy="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21513" name="Line 9"/>
          <p:cNvSpPr>
            <a:spLocks noChangeShapeType="1"/>
          </p:cNvSpPr>
          <p:nvPr/>
        </p:nvSpPr>
        <p:spPr bwMode="auto">
          <a:xfrm>
            <a:off x="1066800" y="2286000"/>
            <a:ext cx="0" cy="68580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21514" name="Line 10"/>
          <p:cNvSpPr>
            <a:spLocks noChangeShapeType="1"/>
          </p:cNvSpPr>
          <p:nvPr/>
        </p:nvSpPr>
        <p:spPr bwMode="auto">
          <a:xfrm>
            <a:off x="2743200" y="2286000"/>
            <a:ext cx="0" cy="68580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21515" name="Text Box 11"/>
          <p:cNvSpPr txBox="1">
            <a:spLocks noChangeArrowheads="1"/>
          </p:cNvSpPr>
          <p:nvPr/>
        </p:nvSpPr>
        <p:spPr bwMode="auto">
          <a:xfrm>
            <a:off x="838200" y="1905000"/>
            <a:ext cx="533400" cy="274638"/>
          </a:xfrm>
          <a:prstGeom prst="rect">
            <a:avLst/>
          </a:prstGeom>
          <a:noFill/>
          <a:ln w="9525">
            <a:noFill/>
            <a:miter lim="800000"/>
            <a:headEnd/>
            <a:tailEnd/>
          </a:ln>
        </p:spPr>
        <p:txBody>
          <a:bodyPr>
            <a:spAutoFit/>
          </a:bodyPr>
          <a:lstStyle/>
          <a:p>
            <a:pPr>
              <a:spcBef>
                <a:spcPct val="50000"/>
              </a:spcBef>
            </a:pPr>
            <a:endParaRPr lang="en-US" sz="1200" dirty="0"/>
          </a:p>
        </p:txBody>
      </p:sp>
      <p:sp>
        <p:nvSpPr>
          <p:cNvPr id="21516" name="Text Box 12"/>
          <p:cNvSpPr txBox="1">
            <a:spLocks noChangeArrowheads="1"/>
          </p:cNvSpPr>
          <p:nvPr/>
        </p:nvSpPr>
        <p:spPr bwMode="auto">
          <a:xfrm>
            <a:off x="2286000" y="1809750"/>
            <a:ext cx="838200" cy="400050"/>
          </a:xfrm>
          <a:prstGeom prst="rect">
            <a:avLst/>
          </a:prstGeom>
          <a:noFill/>
          <a:ln w="9525">
            <a:noFill/>
            <a:miter lim="800000"/>
            <a:headEnd/>
            <a:tailEnd/>
          </a:ln>
        </p:spPr>
        <p:txBody>
          <a:bodyPr wrap="square">
            <a:spAutoFit/>
          </a:bodyPr>
          <a:lstStyle/>
          <a:p>
            <a:pPr algn="ctr">
              <a:spcBef>
                <a:spcPct val="50000"/>
              </a:spcBef>
            </a:pPr>
            <a:r>
              <a:rPr lang="en-US" sz="800" dirty="0"/>
              <a:t>Strategy</a:t>
            </a:r>
          </a:p>
          <a:p>
            <a:pPr algn="ctr">
              <a:spcBef>
                <a:spcPct val="50000"/>
              </a:spcBef>
            </a:pPr>
            <a:r>
              <a:rPr lang="en-US" sz="800" dirty="0" smtClean="0"/>
              <a:t>(Guide)</a:t>
            </a:r>
            <a:endParaRPr lang="en-US" sz="800" dirty="0"/>
          </a:p>
        </p:txBody>
      </p:sp>
      <p:sp>
        <p:nvSpPr>
          <p:cNvPr id="21517" name="Text Box 13"/>
          <p:cNvSpPr txBox="1">
            <a:spLocks noChangeArrowheads="1"/>
          </p:cNvSpPr>
          <p:nvPr/>
        </p:nvSpPr>
        <p:spPr bwMode="auto">
          <a:xfrm>
            <a:off x="685800" y="1762125"/>
            <a:ext cx="838200" cy="523875"/>
          </a:xfrm>
          <a:prstGeom prst="rect">
            <a:avLst/>
          </a:prstGeom>
          <a:noFill/>
          <a:ln w="9525">
            <a:noFill/>
            <a:miter lim="800000"/>
            <a:headEnd/>
            <a:tailEnd/>
          </a:ln>
        </p:spPr>
        <p:txBody>
          <a:bodyPr>
            <a:spAutoFit/>
          </a:bodyPr>
          <a:lstStyle/>
          <a:p>
            <a:pPr algn="ctr">
              <a:spcBef>
                <a:spcPct val="50000"/>
              </a:spcBef>
            </a:pPr>
            <a:r>
              <a:rPr lang="en-US" sz="800" dirty="0" smtClean="0"/>
              <a:t>Community</a:t>
            </a:r>
          </a:p>
          <a:p>
            <a:pPr algn="ctr">
              <a:spcBef>
                <a:spcPct val="50000"/>
              </a:spcBef>
            </a:pPr>
            <a:r>
              <a:rPr lang="en-US" sz="800" dirty="0" smtClean="0"/>
              <a:t>(Assess Problem)</a:t>
            </a:r>
            <a:endParaRPr lang="en-US" sz="800" dirty="0"/>
          </a:p>
        </p:txBody>
      </p:sp>
      <p:sp>
        <p:nvSpPr>
          <p:cNvPr id="21519" name="Text Box 15"/>
          <p:cNvSpPr txBox="1">
            <a:spLocks noChangeArrowheads="1"/>
          </p:cNvSpPr>
          <p:nvPr/>
        </p:nvSpPr>
        <p:spPr bwMode="auto">
          <a:xfrm>
            <a:off x="685800" y="3105150"/>
            <a:ext cx="914400" cy="400050"/>
          </a:xfrm>
          <a:prstGeom prst="rect">
            <a:avLst/>
          </a:prstGeom>
          <a:noFill/>
          <a:ln w="9525">
            <a:noFill/>
            <a:miter lim="800000"/>
            <a:headEnd/>
            <a:tailEnd/>
          </a:ln>
        </p:spPr>
        <p:txBody>
          <a:bodyPr>
            <a:spAutoFit/>
          </a:bodyPr>
          <a:lstStyle/>
          <a:p>
            <a:pPr>
              <a:spcBef>
                <a:spcPct val="50000"/>
              </a:spcBef>
            </a:pPr>
            <a:r>
              <a:rPr lang="en-US" sz="800" dirty="0"/>
              <a:t>Evaluation</a:t>
            </a:r>
          </a:p>
          <a:p>
            <a:pPr>
              <a:spcBef>
                <a:spcPct val="50000"/>
              </a:spcBef>
            </a:pPr>
            <a:r>
              <a:rPr lang="en-US" sz="800" dirty="0"/>
              <a:t>(Evaluate)</a:t>
            </a:r>
          </a:p>
        </p:txBody>
      </p:sp>
      <p:sp>
        <p:nvSpPr>
          <p:cNvPr id="21520" name="Line 16"/>
          <p:cNvSpPr>
            <a:spLocks noChangeShapeType="1"/>
          </p:cNvSpPr>
          <p:nvPr/>
        </p:nvSpPr>
        <p:spPr bwMode="auto">
          <a:xfrm flipH="1" flipV="1">
            <a:off x="1600200" y="2286000"/>
            <a:ext cx="609600" cy="685800"/>
          </a:xfrm>
          <a:prstGeom prst="line">
            <a:avLst/>
          </a:prstGeom>
          <a:noFill/>
          <a:ln w="9525">
            <a:solidFill>
              <a:schemeClr val="tx1"/>
            </a:solidFill>
            <a:miter lim="800000"/>
            <a:headEnd type="triangle" w="med" len="med"/>
            <a:tailEnd type="triangle" w="med" len="med"/>
          </a:ln>
        </p:spPr>
        <p:txBody>
          <a:bodyPr wrap="none"/>
          <a:lstStyle/>
          <a:p>
            <a:endParaRPr lang="en-US" dirty="0"/>
          </a:p>
        </p:txBody>
      </p:sp>
      <p:sp>
        <p:nvSpPr>
          <p:cNvPr id="21521" name="Line 17"/>
          <p:cNvSpPr>
            <a:spLocks noChangeShapeType="1"/>
          </p:cNvSpPr>
          <p:nvPr/>
        </p:nvSpPr>
        <p:spPr bwMode="auto">
          <a:xfrm flipV="1">
            <a:off x="1600200" y="2286000"/>
            <a:ext cx="609600" cy="685800"/>
          </a:xfrm>
          <a:prstGeom prst="line">
            <a:avLst/>
          </a:prstGeom>
          <a:noFill/>
          <a:ln w="9525">
            <a:solidFill>
              <a:schemeClr val="tx1"/>
            </a:solidFill>
            <a:miter lim="800000"/>
            <a:headEnd type="triangle" w="med" len="med"/>
            <a:tailEnd type="triangle" w="med" len="med"/>
          </a:ln>
        </p:spPr>
        <p:txBody>
          <a:bodyPr wrap="none"/>
          <a:lstStyle/>
          <a:p>
            <a:endParaRPr lang="en-US" dirty="0"/>
          </a:p>
        </p:txBody>
      </p:sp>
      <p:sp>
        <p:nvSpPr>
          <p:cNvPr id="21523" name="Line 20"/>
          <p:cNvSpPr>
            <a:spLocks noChangeShapeType="1"/>
          </p:cNvSpPr>
          <p:nvPr/>
        </p:nvSpPr>
        <p:spPr bwMode="auto">
          <a:xfrm flipH="1" flipV="1">
            <a:off x="3352800" y="3276600"/>
            <a:ext cx="533400" cy="0"/>
          </a:xfrm>
          <a:prstGeom prst="line">
            <a:avLst/>
          </a:prstGeom>
          <a:noFill/>
          <a:ln w="57150">
            <a:solidFill>
              <a:srgbClr val="FF0000"/>
            </a:solidFill>
            <a:miter lim="800000"/>
            <a:headEnd/>
            <a:tailEnd type="triangle" w="med" len="med"/>
          </a:ln>
        </p:spPr>
        <p:txBody>
          <a:bodyPr wrap="none"/>
          <a:lstStyle/>
          <a:p>
            <a:endParaRPr lang="en-US" dirty="0"/>
          </a:p>
        </p:txBody>
      </p:sp>
      <p:sp>
        <p:nvSpPr>
          <p:cNvPr id="20" name="Text Box 14"/>
          <p:cNvSpPr txBox="1">
            <a:spLocks noChangeArrowheads="1"/>
          </p:cNvSpPr>
          <p:nvPr/>
        </p:nvSpPr>
        <p:spPr bwMode="auto">
          <a:xfrm>
            <a:off x="2209800" y="3048000"/>
            <a:ext cx="990600" cy="400110"/>
          </a:xfrm>
          <a:prstGeom prst="rect">
            <a:avLst/>
          </a:prstGeom>
          <a:noFill/>
          <a:ln w="9525">
            <a:noFill/>
            <a:miter lim="800000"/>
            <a:headEnd/>
            <a:tailEnd/>
          </a:ln>
        </p:spPr>
        <p:txBody>
          <a:bodyPr>
            <a:spAutoFit/>
          </a:bodyPr>
          <a:lstStyle/>
          <a:p>
            <a:pPr algn="ctr">
              <a:spcBef>
                <a:spcPct val="50000"/>
              </a:spcBef>
            </a:pPr>
            <a:r>
              <a:rPr lang="en-US" sz="800" dirty="0" smtClean="0"/>
              <a:t>Budget</a:t>
            </a:r>
          </a:p>
          <a:p>
            <a:pPr algn="ctr">
              <a:spcBef>
                <a:spcPct val="50000"/>
              </a:spcBef>
            </a:pPr>
            <a:r>
              <a:rPr lang="en-US" sz="800" dirty="0" smtClean="0"/>
              <a:t>(Implement)</a:t>
            </a:r>
            <a:endParaRPr lang="en-US" sz="800" dirty="0"/>
          </a:p>
        </p:txBody>
      </p:sp>
      <p:sp>
        <p:nvSpPr>
          <p:cNvPr id="21" name="Rectangle 24"/>
          <p:cNvSpPr>
            <a:spLocks noChangeArrowheads="1"/>
          </p:cNvSpPr>
          <p:nvPr/>
        </p:nvSpPr>
        <p:spPr bwMode="auto">
          <a:xfrm>
            <a:off x="4038600" y="2590800"/>
            <a:ext cx="4800600" cy="2923877"/>
          </a:xfrm>
          <a:prstGeom prst="rect">
            <a:avLst/>
          </a:prstGeom>
          <a:noFill/>
          <a:ln w="9525">
            <a:noFill/>
            <a:miter lim="800000"/>
            <a:headEnd/>
            <a:tailEnd/>
          </a:ln>
        </p:spPr>
        <p:txBody>
          <a:bodyPr>
            <a:spAutoFit/>
          </a:bodyPr>
          <a:lstStyle/>
          <a:p>
            <a:r>
              <a:rPr lang="en-US" sz="1800" dirty="0" smtClean="0"/>
              <a:t>Evidence:  </a:t>
            </a:r>
            <a:r>
              <a:rPr lang="en-US" sz="1400" dirty="0" smtClean="0"/>
              <a:t>The evidence is </a:t>
            </a:r>
            <a:r>
              <a:rPr lang="en-US" sz="1400" u="sng" dirty="0" smtClean="0"/>
              <a:t>weak</a:t>
            </a:r>
            <a:r>
              <a:rPr lang="en-US" sz="1400" dirty="0" smtClean="0"/>
              <a:t> about how best to account for drug control spending. There are no standards from research.  We rely on country examples:</a:t>
            </a:r>
          </a:p>
          <a:p>
            <a:r>
              <a:rPr lang="en-US" sz="1400" dirty="0" smtClean="0"/>
              <a:t>  </a:t>
            </a:r>
          </a:p>
          <a:p>
            <a:pPr marL="182880" lvl="1"/>
            <a:r>
              <a:rPr lang="en-US" sz="1100" dirty="0" smtClean="0"/>
              <a:t>Drug budget accounting appears simple, but can be difficult.  Direct program spending is easily counted (e.g., funding for a drug task force targeting drug trafficking organizations) , but indirect spending is not (a “wellness” program that promotes healthy life choices among youth is more than drug prevention).</a:t>
            </a:r>
          </a:p>
          <a:p>
            <a:pPr marL="182880" lvl="1">
              <a:buFont typeface="Arial" pitchFamily="34" charset="0"/>
              <a:buChar char="•"/>
            </a:pPr>
            <a:endParaRPr lang="en-US" sz="1100" dirty="0" smtClean="0"/>
          </a:p>
          <a:p>
            <a:pPr marL="182880" lvl="1"/>
            <a:r>
              <a:rPr lang="en-US" sz="1100" dirty="0" smtClean="0"/>
              <a:t>Problems in accounting for non-government expenditures (e.g., workplace prevention).   </a:t>
            </a:r>
          </a:p>
          <a:p>
            <a:pPr marL="182880" lvl="1">
              <a:buFont typeface="Arial" pitchFamily="34" charset="0"/>
              <a:buChar char="•"/>
            </a:pPr>
            <a:endParaRPr lang="en-US" sz="1100" dirty="0" smtClean="0"/>
          </a:p>
        </p:txBody>
      </p:sp>
      <p:sp>
        <p:nvSpPr>
          <p:cNvPr id="23" name="Slide Number Placeholder 5"/>
          <p:cNvSpPr txBox="1">
            <a:spLocks/>
          </p:cNvSpPr>
          <p:nvPr/>
        </p:nvSpPr>
        <p:spPr>
          <a:xfrm>
            <a:off x="8129016" y="5810250"/>
            <a:ext cx="609600" cy="36195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1ABDB014-6A74-4B4B-A725-38DDD95CDA2B}" type="slidenum">
              <a:rPr kumimoji="0" lang="en-US" sz="1400" b="1" i="0" u="none" strike="noStrike" kern="1200" cap="none" spc="0" normalizeH="0" noProof="0" smtClean="0">
                <a:ln>
                  <a:noFill/>
                </a:ln>
                <a:solidFill>
                  <a:schemeClr val="bg1"/>
                </a:solidFill>
                <a:effectLst/>
                <a:uLnTx/>
                <a:uFillTx/>
                <a:latin typeface="Verdana"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10</a:t>
            </a:fld>
            <a:endParaRPr kumimoji="0" lang="en-US" sz="1400" b="1" i="0" u="none" strike="noStrike" kern="1200" cap="none" spc="0" normalizeH="0" noProof="0" dirty="0">
              <a:ln>
                <a:noFill/>
              </a:ln>
              <a:solidFill>
                <a:schemeClr val="bg1"/>
              </a:solidFill>
              <a:effectLst/>
              <a:uLnTx/>
              <a:uFillTx/>
              <a:latin typeface="Verdana" pitchFamily="34" charset="0"/>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150939" y="-53975"/>
            <a:ext cx="7078662" cy="1143000"/>
          </a:xfrm>
        </p:spPr>
        <p:txBody>
          <a:bodyPr/>
          <a:lstStyle/>
          <a:p>
            <a:pPr algn="ctr"/>
            <a:r>
              <a:rPr lang="en-US" b="1" dirty="0" smtClean="0"/>
              <a:t>Policy Evaluation</a:t>
            </a:r>
          </a:p>
        </p:txBody>
      </p:sp>
      <p:sp>
        <p:nvSpPr>
          <p:cNvPr id="24" name="Slide Number Placeholder 3"/>
          <p:cNvSpPr>
            <a:spLocks noGrp="1"/>
          </p:cNvSpPr>
          <p:nvPr>
            <p:ph type="sldNum" sz="quarter" idx="12"/>
          </p:nvPr>
        </p:nvSpPr>
        <p:spPr>
          <a:xfrm>
            <a:off x="8077200" y="6324600"/>
            <a:ext cx="609600" cy="457200"/>
          </a:xfrm>
        </p:spPr>
        <p:txBody>
          <a:bodyPr/>
          <a:lstStyle/>
          <a:p>
            <a:pPr>
              <a:defRPr/>
            </a:pPr>
            <a:fld id="{48993CF5-67AD-4BE8-82A3-6D9FF43D642A}" type="slidenum">
              <a:rPr lang="en-US" smtClean="0"/>
              <a:pPr>
                <a:defRPr/>
              </a:pPr>
              <a:t>11</a:t>
            </a:fld>
            <a:endParaRPr lang="en-US" dirty="0"/>
          </a:p>
        </p:txBody>
      </p:sp>
      <p:sp>
        <p:nvSpPr>
          <p:cNvPr id="22531" name="Rectangle 3"/>
          <p:cNvSpPr>
            <a:spLocks noChangeArrowheads="1"/>
          </p:cNvSpPr>
          <p:nvPr/>
        </p:nvSpPr>
        <p:spPr bwMode="auto">
          <a:xfrm>
            <a:off x="5867400" y="1600200"/>
            <a:ext cx="990600" cy="609600"/>
          </a:xfrm>
          <a:prstGeom prst="rect">
            <a:avLst/>
          </a:prstGeom>
          <a:solidFill>
            <a:srgbClr val="99CCFF"/>
          </a:solidFill>
          <a:ln w="9525">
            <a:solidFill>
              <a:schemeClr val="tx1"/>
            </a:solidFill>
            <a:miter lim="800000"/>
            <a:headEnd/>
            <a:tailEnd/>
          </a:ln>
        </p:spPr>
        <p:txBody>
          <a:bodyPr wrap="none" anchor="ctr"/>
          <a:lstStyle/>
          <a:p>
            <a:endParaRPr lang="en-US" dirty="0"/>
          </a:p>
        </p:txBody>
      </p:sp>
      <p:sp>
        <p:nvSpPr>
          <p:cNvPr id="22532" name="Rectangle 4"/>
          <p:cNvSpPr>
            <a:spLocks noChangeArrowheads="1"/>
          </p:cNvSpPr>
          <p:nvPr/>
        </p:nvSpPr>
        <p:spPr bwMode="auto">
          <a:xfrm>
            <a:off x="7467600" y="1600200"/>
            <a:ext cx="990600" cy="609600"/>
          </a:xfrm>
          <a:prstGeom prst="rect">
            <a:avLst/>
          </a:prstGeom>
          <a:solidFill>
            <a:srgbClr val="99CCFF"/>
          </a:solidFill>
          <a:ln w="9525">
            <a:solidFill>
              <a:schemeClr val="tx1"/>
            </a:solidFill>
            <a:miter lim="800000"/>
            <a:headEnd/>
            <a:tailEnd/>
          </a:ln>
        </p:spPr>
        <p:txBody>
          <a:bodyPr wrap="none" anchor="ctr"/>
          <a:lstStyle/>
          <a:p>
            <a:endParaRPr lang="en-US" dirty="0"/>
          </a:p>
        </p:txBody>
      </p:sp>
      <p:sp>
        <p:nvSpPr>
          <p:cNvPr id="22533" name="Rectangle 5"/>
          <p:cNvSpPr>
            <a:spLocks noChangeArrowheads="1"/>
          </p:cNvSpPr>
          <p:nvPr/>
        </p:nvSpPr>
        <p:spPr bwMode="auto">
          <a:xfrm>
            <a:off x="5867400" y="2895600"/>
            <a:ext cx="990600" cy="609600"/>
          </a:xfrm>
          <a:prstGeom prst="rect">
            <a:avLst/>
          </a:prstGeom>
          <a:solidFill>
            <a:srgbClr val="99CCFF"/>
          </a:solidFill>
          <a:ln w="9525">
            <a:solidFill>
              <a:schemeClr val="tx1"/>
            </a:solidFill>
            <a:miter lim="800000"/>
            <a:headEnd/>
            <a:tailEnd/>
          </a:ln>
        </p:spPr>
        <p:txBody>
          <a:bodyPr wrap="none" anchor="ctr"/>
          <a:lstStyle/>
          <a:p>
            <a:endParaRPr lang="en-US" dirty="0"/>
          </a:p>
        </p:txBody>
      </p:sp>
      <p:sp>
        <p:nvSpPr>
          <p:cNvPr id="22534" name="Rectangle 6"/>
          <p:cNvSpPr>
            <a:spLocks noChangeArrowheads="1"/>
          </p:cNvSpPr>
          <p:nvPr/>
        </p:nvSpPr>
        <p:spPr bwMode="auto">
          <a:xfrm>
            <a:off x="7467600" y="2895600"/>
            <a:ext cx="990600" cy="609600"/>
          </a:xfrm>
          <a:prstGeom prst="rect">
            <a:avLst/>
          </a:prstGeom>
          <a:solidFill>
            <a:srgbClr val="99CCFF"/>
          </a:solidFill>
          <a:ln w="9525">
            <a:solidFill>
              <a:schemeClr val="tx1"/>
            </a:solidFill>
            <a:miter lim="800000"/>
            <a:headEnd/>
            <a:tailEnd/>
          </a:ln>
        </p:spPr>
        <p:txBody>
          <a:bodyPr wrap="none" anchor="ctr"/>
          <a:lstStyle/>
          <a:p>
            <a:endParaRPr lang="en-US" dirty="0"/>
          </a:p>
        </p:txBody>
      </p:sp>
      <p:sp>
        <p:nvSpPr>
          <p:cNvPr id="22535" name="Line 7"/>
          <p:cNvSpPr>
            <a:spLocks noChangeShapeType="1"/>
          </p:cNvSpPr>
          <p:nvPr/>
        </p:nvSpPr>
        <p:spPr bwMode="auto">
          <a:xfrm>
            <a:off x="6858000" y="1905000"/>
            <a:ext cx="609600" cy="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22536" name="Line 8"/>
          <p:cNvSpPr>
            <a:spLocks noChangeShapeType="1"/>
          </p:cNvSpPr>
          <p:nvPr/>
        </p:nvSpPr>
        <p:spPr bwMode="auto">
          <a:xfrm>
            <a:off x="6858000" y="3200400"/>
            <a:ext cx="609600" cy="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22537" name="Line 9"/>
          <p:cNvSpPr>
            <a:spLocks noChangeShapeType="1"/>
          </p:cNvSpPr>
          <p:nvPr/>
        </p:nvSpPr>
        <p:spPr bwMode="auto">
          <a:xfrm>
            <a:off x="6324600" y="2209800"/>
            <a:ext cx="0" cy="68580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22538" name="Line 10"/>
          <p:cNvSpPr>
            <a:spLocks noChangeShapeType="1"/>
          </p:cNvSpPr>
          <p:nvPr/>
        </p:nvSpPr>
        <p:spPr bwMode="auto">
          <a:xfrm>
            <a:off x="8001000" y="2209800"/>
            <a:ext cx="0" cy="68580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22539" name="Text Box 11"/>
          <p:cNvSpPr txBox="1">
            <a:spLocks noChangeArrowheads="1"/>
          </p:cNvSpPr>
          <p:nvPr/>
        </p:nvSpPr>
        <p:spPr bwMode="auto">
          <a:xfrm>
            <a:off x="6096000" y="1828800"/>
            <a:ext cx="533400" cy="274638"/>
          </a:xfrm>
          <a:prstGeom prst="rect">
            <a:avLst/>
          </a:prstGeom>
          <a:noFill/>
          <a:ln w="9525">
            <a:noFill/>
            <a:miter lim="800000"/>
            <a:headEnd/>
            <a:tailEnd/>
          </a:ln>
        </p:spPr>
        <p:txBody>
          <a:bodyPr wrap="square">
            <a:spAutoFit/>
          </a:bodyPr>
          <a:lstStyle/>
          <a:p>
            <a:pPr>
              <a:spcBef>
                <a:spcPct val="50000"/>
              </a:spcBef>
            </a:pPr>
            <a:endParaRPr lang="en-US" sz="1200" dirty="0"/>
          </a:p>
        </p:txBody>
      </p:sp>
      <p:sp>
        <p:nvSpPr>
          <p:cNvPr id="22540" name="Text Box 12"/>
          <p:cNvSpPr txBox="1">
            <a:spLocks noChangeArrowheads="1"/>
          </p:cNvSpPr>
          <p:nvPr/>
        </p:nvSpPr>
        <p:spPr bwMode="auto">
          <a:xfrm>
            <a:off x="7543800" y="1657350"/>
            <a:ext cx="914400" cy="400050"/>
          </a:xfrm>
          <a:prstGeom prst="rect">
            <a:avLst/>
          </a:prstGeom>
          <a:noFill/>
          <a:ln w="9525">
            <a:noFill/>
            <a:miter lim="800000"/>
            <a:headEnd/>
            <a:tailEnd/>
          </a:ln>
        </p:spPr>
        <p:txBody>
          <a:bodyPr wrap="square">
            <a:spAutoFit/>
          </a:bodyPr>
          <a:lstStyle/>
          <a:p>
            <a:pPr algn="ctr">
              <a:spcBef>
                <a:spcPct val="50000"/>
              </a:spcBef>
            </a:pPr>
            <a:r>
              <a:rPr lang="en-US" sz="800" dirty="0"/>
              <a:t>Strategy</a:t>
            </a:r>
          </a:p>
          <a:p>
            <a:pPr algn="ctr">
              <a:spcBef>
                <a:spcPct val="50000"/>
              </a:spcBef>
            </a:pPr>
            <a:r>
              <a:rPr lang="en-US" sz="800" dirty="0" smtClean="0"/>
              <a:t>(Guide)</a:t>
            </a:r>
            <a:endParaRPr lang="en-US" sz="800" dirty="0"/>
          </a:p>
        </p:txBody>
      </p:sp>
      <p:sp>
        <p:nvSpPr>
          <p:cNvPr id="22541" name="Text Box 13"/>
          <p:cNvSpPr txBox="1">
            <a:spLocks noChangeArrowheads="1"/>
          </p:cNvSpPr>
          <p:nvPr/>
        </p:nvSpPr>
        <p:spPr bwMode="auto">
          <a:xfrm>
            <a:off x="5943600" y="1685925"/>
            <a:ext cx="838200" cy="523875"/>
          </a:xfrm>
          <a:prstGeom prst="rect">
            <a:avLst/>
          </a:prstGeom>
          <a:noFill/>
          <a:ln w="9525">
            <a:noFill/>
            <a:miter lim="800000"/>
            <a:headEnd/>
            <a:tailEnd/>
          </a:ln>
        </p:spPr>
        <p:txBody>
          <a:bodyPr wrap="square">
            <a:spAutoFit/>
          </a:bodyPr>
          <a:lstStyle/>
          <a:p>
            <a:pPr>
              <a:spcBef>
                <a:spcPct val="50000"/>
              </a:spcBef>
            </a:pPr>
            <a:r>
              <a:rPr lang="en-US" sz="800" dirty="0" smtClean="0"/>
              <a:t>Community</a:t>
            </a:r>
          </a:p>
          <a:p>
            <a:pPr algn="ctr">
              <a:spcBef>
                <a:spcPct val="50000"/>
              </a:spcBef>
            </a:pPr>
            <a:r>
              <a:rPr lang="en-US" sz="800" dirty="0" smtClean="0"/>
              <a:t>(Assess Problem)</a:t>
            </a:r>
            <a:endParaRPr lang="en-US" sz="800" dirty="0"/>
          </a:p>
        </p:txBody>
      </p:sp>
      <p:sp>
        <p:nvSpPr>
          <p:cNvPr id="22543" name="Text Box 15"/>
          <p:cNvSpPr txBox="1">
            <a:spLocks noChangeArrowheads="1"/>
          </p:cNvSpPr>
          <p:nvPr/>
        </p:nvSpPr>
        <p:spPr bwMode="auto">
          <a:xfrm>
            <a:off x="5943600" y="2971800"/>
            <a:ext cx="914400" cy="400050"/>
          </a:xfrm>
          <a:prstGeom prst="rect">
            <a:avLst/>
          </a:prstGeom>
          <a:noFill/>
          <a:ln w="9525">
            <a:noFill/>
            <a:miter lim="800000"/>
            <a:headEnd/>
            <a:tailEnd/>
          </a:ln>
        </p:spPr>
        <p:txBody>
          <a:bodyPr wrap="square">
            <a:spAutoFit/>
          </a:bodyPr>
          <a:lstStyle/>
          <a:p>
            <a:pPr>
              <a:spcBef>
                <a:spcPct val="50000"/>
              </a:spcBef>
            </a:pPr>
            <a:r>
              <a:rPr lang="en-US" sz="800" dirty="0"/>
              <a:t>Evaluation</a:t>
            </a:r>
          </a:p>
          <a:p>
            <a:pPr>
              <a:spcBef>
                <a:spcPct val="50000"/>
              </a:spcBef>
            </a:pPr>
            <a:r>
              <a:rPr lang="en-US" sz="800" dirty="0"/>
              <a:t>(Evaluate)</a:t>
            </a:r>
          </a:p>
        </p:txBody>
      </p:sp>
      <p:sp>
        <p:nvSpPr>
          <p:cNvPr id="22544" name="Line 16"/>
          <p:cNvSpPr>
            <a:spLocks noChangeShapeType="1"/>
          </p:cNvSpPr>
          <p:nvPr/>
        </p:nvSpPr>
        <p:spPr bwMode="auto">
          <a:xfrm flipH="1" flipV="1">
            <a:off x="6858000" y="2209800"/>
            <a:ext cx="609600" cy="685800"/>
          </a:xfrm>
          <a:prstGeom prst="line">
            <a:avLst/>
          </a:prstGeom>
          <a:noFill/>
          <a:ln w="9525">
            <a:solidFill>
              <a:schemeClr val="tx1"/>
            </a:solidFill>
            <a:miter lim="800000"/>
            <a:headEnd type="triangle" w="med" len="med"/>
            <a:tailEnd type="triangle" w="med" len="med"/>
          </a:ln>
        </p:spPr>
        <p:txBody>
          <a:bodyPr wrap="none"/>
          <a:lstStyle/>
          <a:p>
            <a:endParaRPr lang="en-US" dirty="0"/>
          </a:p>
        </p:txBody>
      </p:sp>
      <p:sp>
        <p:nvSpPr>
          <p:cNvPr id="22545" name="Line 17"/>
          <p:cNvSpPr>
            <a:spLocks noChangeShapeType="1"/>
          </p:cNvSpPr>
          <p:nvPr/>
        </p:nvSpPr>
        <p:spPr bwMode="auto">
          <a:xfrm flipV="1">
            <a:off x="6858000" y="2209800"/>
            <a:ext cx="609600" cy="685800"/>
          </a:xfrm>
          <a:prstGeom prst="line">
            <a:avLst/>
          </a:prstGeom>
          <a:noFill/>
          <a:ln w="9525">
            <a:solidFill>
              <a:schemeClr val="tx1"/>
            </a:solidFill>
            <a:miter lim="800000"/>
            <a:headEnd type="triangle" w="med" len="med"/>
            <a:tailEnd type="triangle" w="med" len="med"/>
          </a:ln>
        </p:spPr>
        <p:txBody>
          <a:bodyPr wrap="none"/>
          <a:lstStyle/>
          <a:p>
            <a:endParaRPr lang="en-US" dirty="0"/>
          </a:p>
        </p:txBody>
      </p:sp>
      <p:sp>
        <p:nvSpPr>
          <p:cNvPr id="22547" name="Line 21"/>
          <p:cNvSpPr>
            <a:spLocks noChangeShapeType="1"/>
          </p:cNvSpPr>
          <p:nvPr/>
        </p:nvSpPr>
        <p:spPr bwMode="auto">
          <a:xfrm flipV="1">
            <a:off x="5105400" y="3124200"/>
            <a:ext cx="609600" cy="0"/>
          </a:xfrm>
          <a:prstGeom prst="line">
            <a:avLst/>
          </a:prstGeom>
          <a:noFill/>
          <a:ln w="57150">
            <a:solidFill>
              <a:srgbClr val="FF0000"/>
            </a:solidFill>
            <a:miter lim="800000"/>
            <a:headEnd/>
            <a:tailEnd type="triangle" w="med" len="med"/>
          </a:ln>
        </p:spPr>
        <p:txBody>
          <a:bodyPr wrap="none"/>
          <a:lstStyle/>
          <a:p>
            <a:endParaRPr lang="en-US" dirty="0"/>
          </a:p>
        </p:txBody>
      </p:sp>
      <p:sp>
        <p:nvSpPr>
          <p:cNvPr id="22" name="Text Box 14"/>
          <p:cNvSpPr txBox="1">
            <a:spLocks noChangeArrowheads="1"/>
          </p:cNvSpPr>
          <p:nvPr/>
        </p:nvSpPr>
        <p:spPr bwMode="auto">
          <a:xfrm>
            <a:off x="7467600" y="2971800"/>
            <a:ext cx="990600" cy="400110"/>
          </a:xfrm>
          <a:prstGeom prst="rect">
            <a:avLst/>
          </a:prstGeom>
          <a:noFill/>
          <a:ln w="9525">
            <a:noFill/>
            <a:miter lim="800000"/>
            <a:headEnd/>
            <a:tailEnd/>
          </a:ln>
        </p:spPr>
        <p:txBody>
          <a:bodyPr wrap="square">
            <a:spAutoFit/>
          </a:bodyPr>
          <a:lstStyle/>
          <a:p>
            <a:pPr algn="ctr">
              <a:spcBef>
                <a:spcPct val="50000"/>
              </a:spcBef>
            </a:pPr>
            <a:r>
              <a:rPr lang="en-US" sz="800" dirty="0" smtClean="0"/>
              <a:t>Budget</a:t>
            </a:r>
          </a:p>
          <a:p>
            <a:pPr algn="ctr">
              <a:spcBef>
                <a:spcPct val="50000"/>
              </a:spcBef>
            </a:pPr>
            <a:r>
              <a:rPr lang="en-US" sz="800" dirty="0" smtClean="0"/>
              <a:t>(Implement)</a:t>
            </a:r>
            <a:endParaRPr lang="en-US" sz="800" dirty="0"/>
          </a:p>
        </p:txBody>
      </p:sp>
      <p:sp>
        <p:nvSpPr>
          <p:cNvPr id="21" name="Rectangle 24"/>
          <p:cNvSpPr>
            <a:spLocks noChangeArrowheads="1"/>
          </p:cNvSpPr>
          <p:nvPr/>
        </p:nvSpPr>
        <p:spPr bwMode="auto">
          <a:xfrm>
            <a:off x="304800" y="2435691"/>
            <a:ext cx="4800600" cy="3431709"/>
          </a:xfrm>
          <a:prstGeom prst="rect">
            <a:avLst/>
          </a:prstGeom>
          <a:noFill/>
          <a:ln w="9525">
            <a:noFill/>
            <a:miter lim="800000"/>
            <a:headEnd/>
            <a:tailEnd/>
          </a:ln>
        </p:spPr>
        <p:txBody>
          <a:bodyPr>
            <a:spAutoFit/>
          </a:bodyPr>
          <a:lstStyle/>
          <a:p>
            <a:r>
              <a:rPr lang="en-US" sz="1800" dirty="0" smtClean="0"/>
              <a:t>Evidence:  </a:t>
            </a:r>
            <a:r>
              <a:rPr lang="en-US" sz="1400" dirty="0" smtClean="0"/>
              <a:t>The evidence is </a:t>
            </a:r>
            <a:r>
              <a:rPr lang="en-US" sz="1400" u="sng" dirty="0" smtClean="0"/>
              <a:t>strong</a:t>
            </a:r>
            <a:r>
              <a:rPr lang="en-US" sz="1400" dirty="0" smtClean="0"/>
              <a:t> about methods used to monitor and evaluate the effectiveness and impact of a country’s drug control strategy:</a:t>
            </a:r>
          </a:p>
          <a:p>
            <a:r>
              <a:rPr lang="en-US" sz="1400" dirty="0" smtClean="0"/>
              <a:t>  </a:t>
            </a:r>
          </a:p>
          <a:p>
            <a:pPr marL="182880" lvl="1"/>
            <a:r>
              <a:rPr lang="en-US" sz="1100" dirty="0" smtClean="0"/>
              <a:t>Evaluation includes monitoring routine data collected on various factors (e.g., behaviors, drug prevalence, drug –related crime) that can be used for analysis.</a:t>
            </a:r>
          </a:p>
          <a:p>
            <a:pPr marL="182880" lvl="1">
              <a:buFont typeface="Arial" pitchFamily="34" charset="0"/>
              <a:buChar char="•"/>
            </a:pPr>
            <a:endParaRPr lang="en-US" sz="1100" dirty="0" smtClean="0"/>
          </a:p>
          <a:p>
            <a:pPr marL="182880" lvl="1"/>
            <a:r>
              <a:rPr lang="en-US" sz="1100" dirty="0" smtClean="0"/>
              <a:t>Evaluation is the systematic assessment if an ongoing or completed project, program, or strategy in achieving its expected results. </a:t>
            </a:r>
          </a:p>
          <a:p>
            <a:pPr marL="182880" lvl="1"/>
            <a:endParaRPr lang="en-US" sz="1100" dirty="0" smtClean="0"/>
          </a:p>
          <a:p>
            <a:pPr marL="182880" lvl="1"/>
            <a:r>
              <a:rPr lang="en-US" sz="1100" dirty="0" smtClean="0"/>
              <a:t>Monitoring and evaluation are critical management tools . </a:t>
            </a:r>
          </a:p>
          <a:p>
            <a:pPr marL="182880" lvl="1">
              <a:buFont typeface="Arial" pitchFamily="34" charset="0"/>
              <a:buChar char="•"/>
            </a:pPr>
            <a:endParaRPr lang="en-US" sz="1100" dirty="0" smtClean="0"/>
          </a:p>
          <a:p>
            <a:pPr marL="182880" lvl="1"/>
            <a:r>
              <a:rPr lang="en-US" sz="1100" dirty="0" smtClean="0"/>
              <a:t>Extensive literature and country-level experience is available.</a:t>
            </a:r>
          </a:p>
        </p:txBody>
      </p:sp>
      <p:sp>
        <p:nvSpPr>
          <p:cNvPr id="23" name="Slide Number Placeholder 5"/>
          <p:cNvSpPr txBox="1">
            <a:spLocks/>
          </p:cNvSpPr>
          <p:nvPr/>
        </p:nvSpPr>
        <p:spPr>
          <a:xfrm>
            <a:off x="8129016" y="5810250"/>
            <a:ext cx="609600" cy="36195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1ABDB014-6A74-4B4B-A725-38DDD95CDA2B}" type="slidenum">
              <a:rPr kumimoji="0" lang="en-US" sz="1400" b="1" i="0" u="none" strike="noStrike" kern="1200" cap="none" spc="0" normalizeH="0" noProof="0" smtClean="0">
                <a:ln>
                  <a:noFill/>
                </a:ln>
                <a:solidFill>
                  <a:schemeClr val="bg1"/>
                </a:solidFill>
                <a:effectLst/>
                <a:uLnTx/>
                <a:uFillTx/>
                <a:latin typeface="Verdana"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11</a:t>
            </a:fld>
            <a:endParaRPr kumimoji="0" lang="en-US" sz="1400" b="1" i="0" u="none" strike="noStrike" kern="1200" cap="none" spc="0" normalizeH="0" noProof="0" dirty="0">
              <a:ln>
                <a:noFill/>
              </a:ln>
              <a:solidFill>
                <a:schemeClr val="bg1"/>
              </a:solidFill>
              <a:effectLst/>
              <a:uLnTx/>
              <a:uFillTx/>
              <a:latin typeface="Verdana" pitchFamily="34" charset="0"/>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28600"/>
            <a:ext cx="7848600" cy="838200"/>
          </a:xfrm>
        </p:spPr>
        <p:txBody>
          <a:bodyPr/>
          <a:lstStyle/>
          <a:p>
            <a:r>
              <a:rPr lang="en-US" sz="3200" b="1" dirty="0" smtClean="0"/>
              <a:t>  CICAD Guide: Reference Source</a:t>
            </a:r>
            <a:endParaRPr lang="en-US" sz="3200" b="1" dirty="0"/>
          </a:p>
        </p:txBody>
      </p:sp>
      <p:sp>
        <p:nvSpPr>
          <p:cNvPr id="4" name="Slide Number Placeholder 3"/>
          <p:cNvSpPr>
            <a:spLocks noGrp="1"/>
          </p:cNvSpPr>
          <p:nvPr>
            <p:ph type="sldNum" sz="quarter" idx="11"/>
          </p:nvPr>
        </p:nvSpPr>
        <p:spPr>
          <a:xfrm>
            <a:off x="8077200" y="6324600"/>
            <a:ext cx="609600" cy="457200"/>
          </a:xfrm>
        </p:spPr>
        <p:txBody>
          <a:bodyPr/>
          <a:lstStyle/>
          <a:p>
            <a:pPr>
              <a:defRPr/>
            </a:pPr>
            <a:fld id="{48993CF5-67AD-4BE8-82A3-6D9FF43D642A}" type="slidenum">
              <a:rPr lang="en-US" smtClean="0"/>
              <a:pPr>
                <a:defRPr/>
              </a:pPr>
              <a:t>12</a:t>
            </a:fld>
            <a:endParaRPr lang="en-US" dirty="0"/>
          </a:p>
        </p:txBody>
      </p:sp>
      <p:pic>
        <p:nvPicPr>
          <p:cNvPr id="7" name="Picture 6" descr="Cover page of CICAD Report.jpg"/>
          <p:cNvPicPr>
            <a:picLocks noChangeAspect="1"/>
          </p:cNvPicPr>
          <p:nvPr/>
        </p:nvPicPr>
        <p:blipFill>
          <a:blip r:embed="rId3" cstate="print"/>
          <a:stretch>
            <a:fillRect/>
          </a:stretch>
        </p:blipFill>
        <p:spPr>
          <a:xfrm>
            <a:off x="2819400" y="1447800"/>
            <a:ext cx="3657600" cy="44958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Slide Number Placeholder 5"/>
          <p:cNvSpPr txBox="1">
            <a:spLocks/>
          </p:cNvSpPr>
          <p:nvPr/>
        </p:nvSpPr>
        <p:spPr>
          <a:xfrm>
            <a:off x="8129016" y="5810250"/>
            <a:ext cx="609600" cy="36195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1ABDB014-6A74-4B4B-A725-38DDD95CDA2B}" type="slidenum">
              <a:rPr kumimoji="0" lang="en-US" sz="1400" b="1" i="0" u="none" strike="noStrike" kern="1200" cap="none" spc="0" normalizeH="0" noProof="0" smtClean="0">
                <a:ln>
                  <a:noFill/>
                </a:ln>
                <a:solidFill>
                  <a:schemeClr val="bg1"/>
                </a:solidFill>
                <a:effectLst/>
                <a:uLnTx/>
                <a:uFillTx/>
                <a:latin typeface="Verdana"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12</a:t>
            </a:fld>
            <a:endParaRPr kumimoji="0" lang="en-US" sz="1400" b="1" i="0" u="none" strike="noStrike" kern="1200" cap="none" spc="0" normalizeH="0" noProof="0" dirty="0">
              <a:ln>
                <a:noFill/>
              </a:ln>
              <a:solidFill>
                <a:schemeClr val="bg1"/>
              </a:solidFill>
              <a:effectLst/>
              <a:uLnTx/>
              <a:uFillTx/>
              <a:latin typeface="Verdana" pitchFamily="34"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447801" y="76200"/>
            <a:ext cx="6324599" cy="1143000"/>
          </a:xfrm>
        </p:spPr>
        <p:txBody>
          <a:bodyPr/>
          <a:lstStyle/>
          <a:p>
            <a:pPr algn="ctr"/>
            <a:r>
              <a:rPr lang="en-US" sz="3800" b="1" dirty="0" smtClean="0"/>
              <a:t>What is a Policy?</a:t>
            </a:r>
          </a:p>
        </p:txBody>
      </p:sp>
      <p:sp>
        <p:nvSpPr>
          <p:cNvPr id="9219" name="Rectangle 3"/>
          <p:cNvSpPr>
            <a:spLocks noGrp="1" noChangeArrowheads="1"/>
          </p:cNvSpPr>
          <p:nvPr>
            <p:ph sz="quarter" idx="1"/>
          </p:nvPr>
        </p:nvSpPr>
        <p:spPr>
          <a:xfrm>
            <a:off x="762000" y="2057400"/>
            <a:ext cx="7696200" cy="3124200"/>
          </a:xfrm>
        </p:spPr>
        <p:txBody>
          <a:bodyPr/>
          <a:lstStyle/>
          <a:p>
            <a:pPr marL="0" indent="0">
              <a:buNone/>
            </a:pPr>
            <a:r>
              <a:rPr lang="en-US" sz="3600" dirty="0" smtClean="0"/>
              <a:t>A </a:t>
            </a:r>
            <a:r>
              <a:rPr lang="en-US" sz="3600" b="1" u="sng" dirty="0" smtClean="0"/>
              <a:t>policy</a:t>
            </a:r>
            <a:r>
              <a:rPr lang="en-US" sz="3600" dirty="0" smtClean="0"/>
              <a:t> is nothing more than a course of action selected from among alternative actions to </a:t>
            </a:r>
            <a:r>
              <a:rPr lang="en-US" sz="3600" b="1" u="sng" dirty="0" smtClean="0"/>
              <a:t>guide</a:t>
            </a:r>
            <a:r>
              <a:rPr lang="en-US" sz="3600" dirty="0" smtClean="0"/>
              <a:t> present and future decisions.</a:t>
            </a:r>
          </a:p>
        </p:txBody>
      </p:sp>
      <p:sp>
        <p:nvSpPr>
          <p:cNvPr id="5" name="Slide Number Placeholder 3"/>
          <p:cNvSpPr>
            <a:spLocks noGrp="1"/>
          </p:cNvSpPr>
          <p:nvPr>
            <p:ph type="sldNum" sz="quarter" idx="15"/>
          </p:nvPr>
        </p:nvSpPr>
        <p:spPr>
          <a:xfrm>
            <a:off x="8077200" y="6324600"/>
            <a:ext cx="609600" cy="457200"/>
          </a:xfrm>
        </p:spPr>
        <p:txBody>
          <a:bodyPr/>
          <a:lstStyle/>
          <a:p>
            <a:pPr>
              <a:defRPr/>
            </a:pPr>
            <a:fld id="{48993CF5-67AD-4BE8-82A3-6D9FF43D642A}" type="slidenum">
              <a:rPr lang="en-US" smtClean="0"/>
              <a:pPr>
                <a:defRPr/>
              </a:pPr>
              <a:t>2</a:t>
            </a:fld>
            <a:endParaRPr lang="en-US" dirty="0"/>
          </a:p>
        </p:txBody>
      </p:sp>
      <p:sp>
        <p:nvSpPr>
          <p:cNvPr id="6" name="Slide Number Placeholder 5"/>
          <p:cNvSpPr txBox="1">
            <a:spLocks/>
          </p:cNvSpPr>
          <p:nvPr/>
        </p:nvSpPr>
        <p:spPr>
          <a:xfrm>
            <a:off x="8129016" y="5810250"/>
            <a:ext cx="609600" cy="36195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1ABDB014-6A74-4B4B-A725-38DDD95CDA2B}" type="slidenum">
              <a:rPr kumimoji="0" lang="en-US" sz="1400" b="1" i="0" u="none" strike="noStrike" kern="1200" cap="none" spc="0" normalizeH="0" noProof="0" smtClean="0">
                <a:ln>
                  <a:noFill/>
                </a:ln>
                <a:solidFill>
                  <a:schemeClr val="bg1"/>
                </a:solidFill>
                <a:effectLst/>
                <a:uLnTx/>
                <a:uFillTx/>
                <a:latin typeface="Verdana"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2</a:t>
            </a:fld>
            <a:endParaRPr kumimoji="0" lang="en-US" sz="1400" b="1" i="0" u="none" strike="noStrike" kern="1200" cap="none" spc="0" normalizeH="0" noProof="0" dirty="0">
              <a:ln>
                <a:noFill/>
              </a:ln>
              <a:solidFill>
                <a:schemeClr val="bg1"/>
              </a:solidFill>
              <a:effectLst/>
              <a:uLnTx/>
              <a:uFillTx/>
              <a:latin typeface="Verdana" pitchFamily="34" charset="0"/>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066800" y="228600"/>
            <a:ext cx="7315200" cy="860424"/>
          </a:xfrm>
        </p:spPr>
        <p:txBody>
          <a:bodyPr>
            <a:normAutofit fontScale="90000"/>
          </a:bodyPr>
          <a:lstStyle/>
          <a:p>
            <a:pPr algn="ctr"/>
            <a:r>
              <a:rPr lang="en-US" sz="3800" b="1" dirty="0" smtClean="0"/>
              <a:t>What Constitutes Evidence?</a:t>
            </a:r>
          </a:p>
        </p:txBody>
      </p:sp>
      <p:sp>
        <p:nvSpPr>
          <p:cNvPr id="9219" name="Rectangle 3"/>
          <p:cNvSpPr>
            <a:spLocks noGrp="1" noChangeArrowheads="1"/>
          </p:cNvSpPr>
          <p:nvPr>
            <p:ph sz="quarter" idx="1"/>
          </p:nvPr>
        </p:nvSpPr>
        <p:spPr>
          <a:xfrm>
            <a:off x="762000" y="1600200"/>
            <a:ext cx="7848600" cy="4114800"/>
          </a:xfrm>
        </p:spPr>
        <p:txBody>
          <a:bodyPr>
            <a:normAutofit fontScale="92500"/>
          </a:bodyPr>
          <a:lstStyle/>
          <a:p>
            <a:r>
              <a:rPr lang="en-US" sz="2200" dirty="0" smtClean="0"/>
              <a:t>Evidence constitutes published and existing research; good data from surveys; expert knowledge; past experience.</a:t>
            </a:r>
          </a:p>
          <a:p>
            <a:endParaRPr lang="en-US" sz="2200" dirty="0" smtClean="0"/>
          </a:p>
          <a:p>
            <a:r>
              <a:rPr lang="en-US" sz="2200" dirty="0" smtClean="0"/>
              <a:t>It is derived from a sound, valid, and reliable methodology that allows for a practical consideration of the nature of the issue or problem.</a:t>
            </a:r>
          </a:p>
          <a:p>
            <a:endParaRPr lang="en-US" sz="2200" dirty="0" smtClean="0"/>
          </a:p>
          <a:p>
            <a:r>
              <a:rPr lang="en-US" sz="2200" dirty="0" smtClean="0"/>
              <a:t>It can withstand public scrutiny; it is transparent.</a:t>
            </a:r>
          </a:p>
          <a:p>
            <a:endParaRPr lang="en-US" sz="2200" dirty="0" smtClean="0"/>
          </a:p>
          <a:p>
            <a:r>
              <a:rPr lang="en-US" sz="2200" dirty="0" smtClean="0"/>
              <a:t>It comes from individuals skilled in quantitative methods.</a:t>
            </a:r>
          </a:p>
          <a:p>
            <a:endParaRPr lang="en-US" sz="2200" dirty="0" smtClean="0"/>
          </a:p>
          <a:p>
            <a:endParaRPr lang="en-US" sz="3600" dirty="0" smtClean="0"/>
          </a:p>
          <a:p>
            <a:endParaRPr lang="en-US" sz="3600" dirty="0" smtClean="0"/>
          </a:p>
        </p:txBody>
      </p:sp>
      <p:sp>
        <p:nvSpPr>
          <p:cNvPr id="5" name="Slide Number Placeholder 3"/>
          <p:cNvSpPr>
            <a:spLocks noGrp="1"/>
          </p:cNvSpPr>
          <p:nvPr>
            <p:ph type="sldNum" sz="quarter" idx="15"/>
          </p:nvPr>
        </p:nvSpPr>
        <p:spPr>
          <a:xfrm>
            <a:off x="8077200" y="6324600"/>
            <a:ext cx="609600" cy="457200"/>
          </a:xfrm>
        </p:spPr>
        <p:txBody>
          <a:bodyPr/>
          <a:lstStyle/>
          <a:p>
            <a:pPr>
              <a:defRPr/>
            </a:pPr>
            <a:fld id="{48993CF5-67AD-4BE8-82A3-6D9FF43D642A}" type="slidenum">
              <a:rPr lang="en-US" smtClean="0"/>
              <a:pPr>
                <a:defRPr/>
              </a:pPr>
              <a:t>3</a:t>
            </a:fld>
            <a:endParaRPr lang="en-US" dirty="0"/>
          </a:p>
        </p:txBody>
      </p:sp>
      <p:sp>
        <p:nvSpPr>
          <p:cNvPr id="8" name="Slide Number Placeholder 5"/>
          <p:cNvSpPr txBox="1">
            <a:spLocks/>
          </p:cNvSpPr>
          <p:nvPr/>
        </p:nvSpPr>
        <p:spPr>
          <a:xfrm>
            <a:off x="8129016" y="5810250"/>
            <a:ext cx="609600" cy="36195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1ABDB014-6A74-4B4B-A725-38DDD95CDA2B}" type="slidenum">
              <a:rPr kumimoji="0" lang="en-US" sz="1400" b="1" i="0" u="none" strike="noStrike" kern="1200" cap="none" spc="0" normalizeH="0" noProof="0" smtClean="0">
                <a:ln>
                  <a:noFill/>
                </a:ln>
                <a:solidFill>
                  <a:schemeClr val="bg1"/>
                </a:solidFill>
                <a:effectLst/>
                <a:uLnTx/>
                <a:uFillTx/>
                <a:latin typeface="Verdana"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3</a:t>
            </a:fld>
            <a:endParaRPr kumimoji="0" lang="en-US" sz="1400" b="1" i="0" u="none" strike="noStrike" kern="1200" cap="none" spc="0" normalizeH="0" noProof="0" dirty="0">
              <a:ln>
                <a:noFill/>
              </a:ln>
              <a:solidFill>
                <a:schemeClr val="bg1"/>
              </a:solidFill>
              <a:effectLst/>
              <a:uLnTx/>
              <a:uFillTx/>
              <a:latin typeface="Verdana" pitchFamily="34"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81000" y="-53975"/>
            <a:ext cx="8305800" cy="1143000"/>
          </a:xfrm>
        </p:spPr>
        <p:txBody>
          <a:bodyPr>
            <a:normAutofit fontScale="90000"/>
          </a:bodyPr>
          <a:lstStyle/>
          <a:p>
            <a:pPr algn="ctr"/>
            <a:r>
              <a:rPr lang="en-US" sz="3800" b="1" dirty="0" smtClean="0"/>
              <a:t>What is an Evidence-based Policy?</a:t>
            </a:r>
          </a:p>
        </p:txBody>
      </p:sp>
      <p:sp>
        <p:nvSpPr>
          <p:cNvPr id="9219" name="Rectangle 3"/>
          <p:cNvSpPr>
            <a:spLocks noGrp="1" noChangeArrowheads="1"/>
          </p:cNvSpPr>
          <p:nvPr>
            <p:ph sz="quarter" idx="1"/>
          </p:nvPr>
        </p:nvSpPr>
        <p:spPr>
          <a:xfrm>
            <a:off x="838200" y="2133600"/>
            <a:ext cx="2971800" cy="3352800"/>
          </a:xfrm>
        </p:spPr>
        <p:txBody>
          <a:bodyPr/>
          <a:lstStyle/>
          <a:p>
            <a:r>
              <a:rPr lang="en-US" sz="2200" dirty="0" smtClean="0"/>
              <a:t>It is simply a policy based on evidence.</a:t>
            </a:r>
          </a:p>
          <a:p>
            <a:endParaRPr lang="en-US" sz="2200" dirty="0" smtClean="0"/>
          </a:p>
          <a:p>
            <a:r>
              <a:rPr lang="en-US" sz="2200" dirty="0" smtClean="0"/>
              <a:t>It is </a:t>
            </a:r>
            <a:r>
              <a:rPr lang="en-US" sz="2200" u="sng" dirty="0" smtClean="0"/>
              <a:t>NOT</a:t>
            </a:r>
            <a:r>
              <a:rPr lang="en-US" sz="2200" dirty="0" smtClean="0"/>
              <a:t> policy based on ideology, conventional wisdom, or intuition.</a:t>
            </a:r>
          </a:p>
        </p:txBody>
      </p:sp>
      <p:sp>
        <p:nvSpPr>
          <p:cNvPr id="5" name="Slide Number Placeholder 3"/>
          <p:cNvSpPr>
            <a:spLocks noGrp="1"/>
          </p:cNvSpPr>
          <p:nvPr>
            <p:ph type="sldNum" sz="quarter" idx="15"/>
          </p:nvPr>
        </p:nvSpPr>
        <p:spPr>
          <a:xfrm>
            <a:off x="8077200" y="6324600"/>
            <a:ext cx="609600" cy="457200"/>
          </a:xfrm>
        </p:spPr>
        <p:txBody>
          <a:bodyPr/>
          <a:lstStyle/>
          <a:p>
            <a:pPr>
              <a:defRPr/>
            </a:pPr>
            <a:fld id="{48993CF5-67AD-4BE8-82A3-6D9FF43D642A}" type="slidenum">
              <a:rPr lang="en-US" smtClean="0"/>
              <a:pPr>
                <a:defRPr/>
              </a:pPr>
              <a:t>4</a:t>
            </a:fld>
            <a:endParaRPr lang="en-US" dirty="0"/>
          </a:p>
        </p:txBody>
      </p:sp>
      <p:cxnSp>
        <p:nvCxnSpPr>
          <p:cNvPr id="6" name="Straight Connector 5"/>
          <p:cNvCxnSpPr/>
          <p:nvPr/>
        </p:nvCxnSpPr>
        <p:spPr bwMode="auto">
          <a:xfrm rot="5400000">
            <a:off x="3086100" y="3695700"/>
            <a:ext cx="3124200"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7" name="Straight Connector 6"/>
          <p:cNvCxnSpPr/>
          <p:nvPr/>
        </p:nvCxnSpPr>
        <p:spPr bwMode="auto">
          <a:xfrm rot="10800000">
            <a:off x="4648200" y="5257800"/>
            <a:ext cx="3200400"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sp>
        <p:nvSpPr>
          <p:cNvPr id="26" name="TextBox 25"/>
          <p:cNvSpPr txBox="1"/>
          <p:nvPr/>
        </p:nvSpPr>
        <p:spPr>
          <a:xfrm>
            <a:off x="5638800" y="5486400"/>
            <a:ext cx="1828800" cy="261610"/>
          </a:xfrm>
          <a:prstGeom prst="rect">
            <a:avLst/>
          </a:prstGeom>
          <a:noFill/>
        </p:spPr>
        <p:txBody>
          <a:bodyPr wrap="square" rtlCol="0">
            <a:spAutoFit/>
          </a:bodyPr>
          <a:lstStyle/>
          <a:p>
            <a:r>
              <a:rPr lang="en-US" sz="1100" dirty="0" smtClean="0">
                <a:latin typeface="+mn-lt"/>
              </a:rPr>
              <a:t>Evidence</a:t>
            </a:r>
            <a:endParaRPr lang="en-US" sz="1100" dirty="0">
              <a:latin typeface="+mn-lt"/>
            </a:endParaRPr>
          </a:p>
        </p:txBody>
      </p:sp>
      <p:sp>
        <p:nvSpPr>
          <p:cNvPr id="27" name="TextBox 26"/>
          <p:cNvSpPr txBox="1"/>
          <p:nvPr/>
        </p:nvSpPr>
        <p:spPr>
          <a:xfrm rot="16200000">
            <a:off x="2630017" y="3374395"/>
            <a:ext cx="3505200" cy="261610"/>
          </a:xfrm>
          <a:prstGeom prst="rect">
            <a:avLst/>
          </a:prstGeom>
          <a:noFill/>
        </p:spPr>
        <p:txBody>
          <a:bodyPr wrap="square" rtlCol="0">
            <a:spAutoFit/>
          </a:bodyPr>
          <a:lstStyle/>
          <a:p>
            <a:r>
              <a:rPr lang="en-US" sz="1100" dirty="0" smtClean="0">
                <a:latin typeface="+mn-lt"/>
              </a:rPr>
              <a:t>Ideology, Intuition, Conventional Wisdom</a:t>
            </a:r>
            <a:endParaRPr lang="en-US" sz="1100" dirty="0">
              <a:latin typeface="+mn-lt"/>
            </a:endParaRPr>
          </a:p>
        </p:txBody>
      </p:sp>
      <p:sp>
        <p:nvSpPr>
          <p:cNvPr id="31" name="Arc 30"/>
          <p:cNvSpPr/>
          <p:nvPr/>
        </p:nvSpPr>
        <p:spPr bwMode="auto">
          <a:xfrm>
            <a:off x="2362200" y="2819400"/>
            <a:ext cx="4495800" cy="4800600"/>
          </a:xfrm>
          <a:prstGeom prst="arc">
            <a:avLst/>
          </a:prstGeom>
          <a:noFill/>
          <a:ln w="5715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2"/>
              </a:solidFill>
              <a:effectLst/>
              <a:latin typeface="Verdana" pitchFamily="34" charset="0"/>
            </a:endParaRPr>
          </a:p>
        </p:txBody>
      </p:sp>
      <p:sp>
        <p:nvSpPr>
          <p:cNvPr id="32" name="Oval 31"/>
          <p:cNvSpPr/>
          <p:nvPr/>
        </p:nvSpPr>
        <p:spPr bwMode="auto">
          <a:xfrm>
            <a:off x="5562600" y="2971800"/>
            <a:ext cx="152400" cy="152400"/>
          </a:xfrm>
          <a:prstGeom prst="ellipse">
            <a:avLst/>
          </a:prstGeom>
          <a:solidFill>
            <a:schemeClr val="tx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2"/>
              </a:solidFill>
              <a:effectLst/>
              <a:latin typeface="Verdana" pitchFamily="34" charset="0"/>
            </a:endParaRPr>
          </a:p>
        </p:txBody>
      </p:sp>
      <p:sp>
        <p:nvSpPr>
          <p:cNvPr id="33" name="Oval 32"/>
          <p:cNvSpPr/>
          <p:nvPr/>
        </p:nvSpPr>
        <p:spPr bwMode="auto">
          <a:xfrm>
            <a:off x="6705600" y="4419600"/>
            <a:ext cx="152400" cy="152400"/>
          </a:xfrm>
          <a:prstGeom prst="ellipse">
            <a:avLst/>
          </a:prstGeom>
          <a:solidFill>
            <a:schemeClr val="tx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2"/>
              </a:solidFill>
              <a:effectLst/>
              <a:latin typeface="Verdana" pitchFamily="34" charset="0"/>
            </a:endParaRPr>
          </a:p>
        </p:txBody>
      </p:sp>
      <p:sp>
        <p:nvSpPr>
          <p:cNvPr id="34" name="TextBox 33"/>
          <p:cNvSpPr txBox="1"/>
          <p:nvPr/>
        </p:nvSpPr>
        <p:spPr>
          <a:xfrm>
            <a:off x="5715000" y="2862590"/>
            <a:ext cx="1371600" cy="261610"/>
          </a:xfrm>
          <a:prstGeom prst="rect">
            <a:avLst/>
          </a:prstGeom>
          <a:noFill/>
        </p:spPr>
        <p:txBody>
          <a:bodyPr wrap="square" rtlCol="0">
            <a:spAutoFit/>
          </a:bodyPr>
          <a:lstStyle/>
          <a:p>
            <a:r>
              <a:rPr lang="en-US" sz="1100" dirty="0" smtClean="0"/>
              <a:t>Country A</a:t>
            </a:r>
            <a:endParaRPr lang="en-US" sz="1100" dirty="0"/>
          </a:p>
        </p:txBody>
      </p:sp>
      <p:sp>
        <p:nvSpPr>
          <p:cNvPr id="35" name="TextBox 34"/>
          <p:cNvSpPr txBox="1"/>
          <p:nvPr/>
        </p:nvSpPr>
        <p:spPr>
          <a:xfrm>
            <a:off x="6934200" y="4343400"/>
            <a:ext cx="1371600" cy="261610"/>
          </a:xfrm>
          <a:prstGeom prst="rect">
            <a:avLst/>
          </a:prstGeom>
          <a:noFill/>
        </p:spPr>
        <p:txBody>
          <a:bodyPr wrap="square" rtlCol="0">
            <a:spAutoFit/>
          </a:bodyPr>
          <a:lstStyle/>
          <a:p>
            <a:r>
              <a:rPr lang="en-US" sz="1100" dirty="0" smtClean="0"/>
              <a:t>Country B</a:t>
            </a:r>
            <a:endParaRPr lang="en-US" sz="1100" dirty="0"/>
          </a:p>
        </p:txBody>
      </p:sp>
      <p:cxnSp>
        <p:nvCxnSpPr>
          <p:cNvPr id="37" name="Straight Connector 36"/>
          <p:cNvCxnSpPr>
            <a:stCxn id="32" idx="4"/>
          </p:cNvCxnSpPr>
          <p:nvPr/>
        </p:nvCxnSpPr>
        <p:spPr bwMode="auto">
          <a:xfrm>
            <a:off x="5638800" y="3124200"/>
            <a:ext cx="0" cy="213360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39" name="Straight Connector 38"/>
          <p:cNvCxnSpPr/>
          <p:nvPr/>
        </p:nvCxnSpPr>
        <p:spPr bwMode="auto">
          <a:xfrm flipH="1">
            <a:off x="4648200" y="3048000"/>
            <a:ext cx="990600" cy="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41" name="Straight Connector 40"/>
          <p:cNvCxnSpPr/>
          <p:nvPr/>
        </p:nvCxnSpPr>
        <p:spPr bwMode="auto">
          <a:xfrm flipH="1">
            <a:off x="4648200" y="4495800"/>
            <a:ext cx="2133600" cy="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43" name="Straight Connector 42"/>
          <p:cNvCxnSpPr>
            <a:stCxn id="33" idx="0"/>
          </p:cNvCxnSpPr>
          <p:nvPr/>
        </p:nvCxnSpPr>
        <p:spPr bwMode="auto">
          <a:xfrm>
            <a:off x="6781800" y="4419600"/>
            <a:ext cx="0" cy="83820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sp>
        <p:nvSpPr>
          <p:cNvPr id="18" name="Slide Number Placeholder 5"/>
          <p:cNvSpPr txBox="1">
            <a:spLocks/>
          </p:cNvSpPr>
          <p:nvPr/>
        </p:nvSpPr>
        <p:spPr>
          <a:xfrm>
            <a:off x="8129016" y="5810250"/>
            <a:ext cx="609600" cy="36195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1ABDB014-6A74-4B4B-A725-38DDD95CDA2B}" type="slidenum">
              <a:rPr kumimoji="0" lang="en-US" sz="1400" b="1" i="0" u="none" strike="noStrike" kern="1200" cap="none" spc="0" normalizeH="0" noProof="0" smtClean="0">
                <a:ln>
                  <a:noFill/>
                </a:ln>
                <a:solidFill>
                  <a:schemeClr val="bg1"/>
                </a:solidFill>
                <a:effectLst/>
                <a:uLnTx/>
                <a:uFillTx/>
                <a:latin typeface="Verdana"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4</a:t>
            </a:fld>
            <a:endParaRPr kumimoji="0" lang="en-US" sz="1400" b="1" i="0" u="none" strike="noStrike" kern="1200" cap="none" spc="0" normalizeH="0" noProof="0" dirty="0">
              <a:ln>
                <a:noFill/>
              </a:ln>
              <a:solidFill>
                <a:schemeClr val="bg1"/>
              </a:solidFill>
              <a:effectLst/>
              <a:uLnTx/>
              <a:uFillTx/>
              <a:latin typeface="Verdana" pitchFamily="34"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0"/>
            <a:ext cx="8077200" cy="1143000"/>
          </a:xfrm>
        </p:spPr>
        <p:txBody>
          <a:bodyPr>
            <a:normAutofit fontScale="90000"/>
          </a:bodyPr>
          <a:lstStyle/>
          <a:p>
            <a:pPr algn="ctr"/>
            <a:r>
              <a:rPr lang="en-US" sz="3200" b="1" dirty="0" smtClean="0"/>
              <a:t>What are the Challenges in </a:t>
            </a:r>
            <a:br>
              <a:rPr lang="en-US" sz="3200" b="1" dirty="0" smtClean="0"/>
            </a:br>
            <a:r>
              <a:rPr lang="en-US" sz="3200" b="1" dirty="0" smtClean="0"/>
              <a:t>Implementing Evidence-based Policies?</a:t>
            </a:r>
          </a:p>
        </p:txBody>
      </p:sp>
      <p:sp>
        <p:nvSpPr>
          <p:cNvPr id="9219" name="Rectangle 3"/>
          <p:cNvSpPr>
            <a:spLocks noGrp="1" noChangeArrowheads="1"/>
          </p:cNvSpPr>
          <p:nvPr>
            <p:ph sz="quarter" idx="1"/>
          </p:nvPr>
        </p:nvSpPr>
        <p:spPr>
          <a:xfrm>
            <a:off x="685800" y="1524000"/>
            <a:ext cx="8001000" cy="838200"/>
          </a:xfrm>
        </p:spPr>
        <p:txBody>
          <a:bodyPr/>
          <a:lstStyle/>
          <a:p>
            <a:pPr marL="0" indent="0">
              <a:buNone/>
            </a:pPr>
            <a:r>
              <a:rPr lang="en-US" sz="2200" dirty="0" smtClean="0"/>
              <a:t>Making a policy based on evidence should be obvious, but there are practical challenges:</a:t>
            </a:r>
          </a:p>
          <a:p>
            <a:endParaRPr lang="en-US" sz="3600" dirty="0" smtClean="0"/>
          </a:p>
          <a:p>
            <a:endParaRPr lang="en-US" sz="3600" dirty="0" smtClean="0"/>
          </a:p>
        </p:txBody>
      </p:sp>
      <p:sp>
        <p:nvSpPr>
          <p:cNvPr id="5" name="Slide Number Placeholder 3"/>
          <p:cNvSpPr>
            <a:spLocks noGrp="1"/>
          </p:cNvSpPr>
          <p:nvPr>
            <p:ph type="sldNum" sz="quarter" idx="15"/>
          </p:nvPr>
        </p:nvSpPr>
        <p:spPr>
          <a:xfrm>
            <a:off x="8077200" y="6324600"/>
            <a:ext cx="609600" cy="457200"/>
          </a:xfrm>
        </p:spPr>
        <p:txBody>
          <a:bodyPr/>
          <a:lstStyle/>
          <a:p>
            <a:pPr>
              <a:defRPr/>
            </a:pPr>
            <a:fld id="{48993CF5-67AD-4BE8-82A3-6D9FF43D642A}" type="slidenum">
              <a:rPr lang="en-US" smtClean="0"/>
              <a:pPr>
                <a:defRPr/>
              </a:pPr>
              <a:t>5</a:t>
            </a:fld>
            <a:endParaRPr lang="en-US" dirty="0"/>
          </a:p>
        </p:txBody>
      </p:sp>
      <p:sp>
        <p:nvSpPr>
          <p:cNvPr id="6" name="Rectangle 3"/>
          <p:cNvSpPr txBox="1">
            <a:spLocks noChangeArrowheads="1"/>
          </p:cNvSpPr>
          <p:nvPr/>
        </p:nvSpPr>
        <p:spPr bwMode="auto">
          <a:xfrm>
            <a:off x="1219200" y="2286000"/>
            <a:ext cx="3352800"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chemeClr val="folHlink"/>
              </a:buClr>
              <a:buSzPct val="60000"/>
              <a:buFont typeface="Wingdings" pitchFamily="2" charset="2"/>
              <a:buChar char="n"/>
              <a:tabLst/>
              <a:defRPr/>
            </a:pPr>
            <a:r>
              <a:rPr lang="en-US" sz="1300" b="0" kern="0" dirty="0" smtClean="0">
                <a:solidFill>
                  <a:schemeClr val="tx1"/>
                </a:solidFill>
                <a:latin typeface="+mn-lt"/>
              </a:rPr>
              <a:t>The fluid nature of the policy formulation process.</a:t>
            </a:r>
          </a:p>
          <a:p>
            <a:pPr marL="342900" marR="0" lvl="0" indent="-342900" algn="l" defTabSz="914400" rtl="0" eaLnBrk="0" fontAlgn="base" latinLnBrk="0" hangingPunct="0">
              <a:lnSpc>
                <a:spcPct val="100000"/>
              </a:lnSpc>
              <a:spcBef>
                <a:spcPct val="20000"/>
              </a:spcBef>
              <a:spcAft>
                <a:spcPct val="0"/>
              </a:spcAft>
              <a:buClr>
                <a:schemeClr val="folHlink"/>
              </a:buClr>
              <a:buSzPct val="60000"/>
              <a:buFont typeface="Wingdings" pitchFamily="2" charset="2"/>
              <a:buChar char="n"/>
              <a:tabLst/>
              <a:defRPr/>
            </a:pPr>
            <a:r>
              <a:rPr lang="en-US" sz="1300" b="0" kern="0" dirty="0" smtClean="0">
                <a:solidFill>
                  <a:schemeClr val="tx1"/>
                </a:solidFill>
                <a:latin typeface="+mn-lt"/>
              </a:rPr>
              <a:t>Confusion about how the </a:t>
            </a:r>
            <a:r>
              <a:rPr kumimoji="0" lang="en-US" sz="1300" b="0" i="0" u="none" strike="noStrike" kern="0" cap="none" spc="0" normalizeH="0" baseline="0" noProof="0" dirty="0" smtClean="0">
                <a:ln>
                  <a:noFill/>
                </a:ln>
                <a:solidFill>
                  <a:schemeClr val="tx1"/>
                </a:solidFill>
                <a:effectLst/>
                <a:uLnTx/>
                <a:uFillTx/>
                <a:latin typeface="+mn-lt"/>
                <a:ea typeface="+mn-ea"/>
                <a:cs typeface="+mn-cs"/>
              </a:rPr>
              <a:t>policy &amp; budget formulation</a:t>
            </a:r>
            <a:r>
              <a:rPr kumimoji="0" lang="en-US" sz="1300" b="0" i="0" u="none" strike="noStrike" kern="0" cap="none" spc="0" normalizeH="0" noProof="0" dirty="0" smtClean="0">
                <a:ln>
                  <a:noFill/>
                </a:ln>
                <a:solidFill>
                  <a:schemeClr val="tx1"/>
                </a:solidFill>
                <a:effectLst/>
                <a:uLnTx/>
                <a:uFillTx/>
                <a:latin typeface="+mn-lt"/>
                <a:ea typeface="+mn-ea"/>
                <a:cs typeface="+mn-cs"/>
              </a:rPr>
              <a:t> process works.</a:t>
            </a:r>
          </a:p>
          <a:p>
            <a:pPr marL="342900" marR="0" lvl="0" indent="-342900" algn="l" defTabSz="914400" rtl="0" eaLnBrk="0" fontAlgn="base" latinLnBrk="0" hangingPunct="0">
              <a:lnSpc>
                <a:spcPct val="100000"/>
              </a:lnSpc>
              <a:spcBef>
                <a:spcPct val="20000"/>
              </a:spcBef>
              <a:spcAft>
                <a:spcPct val="0"/>
              </a:spcAft>
              <a:buClr>
                <a:schemeClr val="folHlink"/>
              </a:buClr>
              <a:buSzPct val="60000"/>
              <a:buFont typeface="Wingdings" pitchFamily="2" charset="2"/>
              <a:buChar char="n"/>
              <a:tabLst/>
              <a:defRPr/>
            </a:pPr>
            <a:r>
              <a:rPr lang="en-US" sz="1300" b="0" kern="0" baseline="0" dirty="0" smtClean="0">
                <a:solidFill>
                  <a:schemeClr val="tx1"/>
                </a:solidFill>
                <a:latin typeface="+mn-lt"/>
              </a:rPr>
              <a:t>Confusion about when</a:t>
            </a:r>
            <a:r>
              <a:rPr lang="en-US" sz="1300" b="0" kern="0" dirty="0" smtClean="0">
                <a:solidFill>
                  <a:schemeClr val="tx1"/>
                </a:solidFill>
                <a:latin typeface="+mn-lt"/>
              </a:rPr>
              <a:t> and how evidence should enter the policy formulation process.</a:t>
            </a:r>
          </a:p>
          <a:p>
            <a:pPr marL="342900" marR="0" lvl="0" indent="-342900" algn="l" defTabSz="914400" rtl="0" eaLnBrk="0" fontAlgn="base" latinLnBrk="0" hangingPunct="0">
              <a:lnSpc>
                <a:spcPct val="100000"/>
              </a:lnSpc>
              <a:spcBef>
                <a:spcPct val="20000"/>
              </a:spcBef>
              <a:spcAft>
                <a:spcPct val="0"/>
              </a:spcAft>
              <a:buClr>
                <a:schemeClr val="folHlink"/>
              </a:buClr>
              <a:buSzPct val="60000"/>
              <a:buFont typeface="Wingdings" pitchFamily="2" charset="2"/>
              <a:buChar char="n"/>
              <a:tabLst/>
              <a:defRPr/>
            </a:pPr>
            <a:r>
              <a:rPr kumimoji="0" lang="en-US" sz="1300" b="0" i="0" u="none" strike="noStrike" kern="0" cap="none" spc="0" normalizeH="0" baseline="0" noProof="0" dirty="0" smtClean="0">
                <a:ln>
                  <a:noFill/>
                </a:ln>
                <a:solidFill>
                  <a:schemeClr val="tx1"/>
                </a:solidFill>
                <a:effectLst/>
                <a:uLnTx/>
                <a:uFillTx/>
                <a:latin typeface="+mn-lt"/>
                <a:ea typeface="+mn-ea"/>
                <a:cs typeface="+mn-cs"/>
              </a:rPr>
              <a:t>Competing</a:t>
            </a:r>
            <a:r>
              <a:rPr kumimoji="0" lang="en-US" sz="1300" b="0" i="0" u="none" strike="noStrike" kern="0" cap="none" spc="0" normalizeH="0" noProof="0" dirty="0" smtClean="0">
                <a:ln>
                  <a:noFill/>
                </a:ln>
                <a:solidFill>
                  <a:schemeClr val="tx1"/>
                </a:solidFill>
                <a:effectLst/>
                <a:uLnTx/>
                <a:uFillTx/>
                <a:latin typeface="+mn-lt"/>
                <a:ea typeface="+mn-ea"/>
                <a:cs typeface="+mn-cs"/>
              </a:rPr>
              <a:t> interests/priorities—not all policy issues can get equal standing in government decisions.</a:t>
            </a:r>
          </a:p>
          <a:p>
            <a:pPr marL="342900" marR="0" lvl="0" indent="-342900" algn="l" defTabSz="914400" rtl="0" eaLnBrk="0" fontAlgn="base" latinLnBrk="0" hangingPunct="0">
              <a:lnSpc>
                <a:spcPct val="100000"/>
              </a:lnSpc>
              <a:spcBef>
                <a:spcPct val="20000"/>
              </a:spcBef>
              <a:spcAft>
                <a:spcPct val="0"/>
              </a:spcAft>
              <a:buClr>
                <a:schemeClr val="folHlink"/>
              </a:buClr>
              <a:buSzPct val="60000"/>
              <a:buFont typeface="Wingdings" pitchFamily="2" charset="2"/>
              <a:buChar char="n"/>
              <a:tabLst/>
              <a:defRPr/>
            </a:pPr>
            <a:r>
              <a:rPr lang="en-US" sz="1300" b="0" kern="0" baseline="0" dirty="0" smtClean="0">
                <a:solidFill>
                  <a:schemeClr val="tx1"/>
                </a:solidFill>
                <a:latin typeface="+mn-lt"/>
              </a:rPr>
              <a:t>Resource</a:t>
            </a:r>
            <a:r>
              <a:rPr lang="en-US" sz="1300" b="0" kern="0" dirty="0" smtClean="0">
                <a:solidFill>
                  <a:schemeClr val="tx1"/>
                </a:solidFill>
                <a:latin typeface="+mn-lt"/>
              </a:rPr>
              <a:t> constraints limit implementation of evidence-based policies.</a:t>
            </a:r>
          </a:p>
          <a:p>
            <a:pPr marL="342900" marR="0" lvl="0" indent="-342900" algn="l" defTabSz="914400" rtl="0" eaLnBrk="0" fontAlgn="base" latinLnBrk="0" hangingPunct="0">
              <a:lnSpc>
                <a:spcPct val="100000"/>
              </a:lnSpc>
              <a:spcBef>
                <a:spcPct val="20000"/>
              </a:spcBef>
              <a:spcAft>
                <a:spcPct val="0"/>
              </a:spcAft>
              <a:buClr>
                <a:schemeClr val="folHlink"/>
              </a:buClr>
              <a:buSzPct val="60000"/>
              <a:buFont typeface="Wingdings" pitchFamily="2" charset="2"/>
              <a:buChar char="n"/>
              <a:tabLst/>
              <a:defRPr/>
            </a:pPr>
            <a:r>
              <a:rPr lang="en-US" sz="1300" b="0" kern="0" dirty="0" smtClean="0">
                <a:solidFill>
                  <a:schemeClr val="tx1"/>
                </a:solidFill>
                <a:latin typeface="+mn-lt"/>
              </a:rPr>
              <a:t>Evidence is never complete or adequate enough.</a:t>
            </a:r>
          </a:p>
          <a:p>
            <a:pPr marL="342900" marR="0" lvl="0" indent="-342900" algn="l" defTabSz="914400" rtl="0" eaLnBrk="0" fontAlgn="base" latinLnBrk="0" hangingPunct="0">
              <a:lnSpc>
                <a:spcPct val="100000"/>
              </a:lnSpc>
              <a:spcBef>
                <a:spcPct val="20000"/>
              </a:spcBef>
              <a:spcAft>
                <a:spcPct val="0"/>
              </a:spcAft>
              <a:buClr>
                <a:schemeClr val="folHlink"/>
              </a:buClr>
              <a:buSzPct val="60000"/>
              <a:buFont typeface="Wingdings" pitchFamily="2" charset="2"/>
              <a:buChar char="n"/>
              <a:tabLst/>
              <a:defRPr/>
            </a:pPr>
            <a:r>
              <a:rPr lang="en-US" sz="1300" b="0" kern="0" dirty="0" smtClean="0">
                <a:solidFill>
                  <a:schemeClr val="tx1"/>
                </a:solidFill>
                <a:latin typeface="+mn-lt"/>
              </a:rPr>
              <a:t>Evidence may stand in the way of ideology/politics.</a:t>
            </a:r>
            <a:endParaRPr kumimoji="0" lang="en-US" sz="13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folHlink"/>
              </a:buClr>
              <a:buSzPct val="60000"/>
              <a:buFont typeface="Wingdings" pitchFamily="2" charset="2"/>
              <a:buChar char="n"/>
              <a:tabLst/>
              <a:defRPr/>
            </a:pPr>
            <a:endParaRPr kumimoji="0" lang="en-US" sz="3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folHlink"/>
              </a:buClr>
              <a:buSzPct val="60000"/>
              <a:buFont typeface="Wingdings" pitchFamily="2" charset="2"/>
              <a:buChar char="n"/>
              <a:tabLst/>
              <a:defRPr/>
            </a:pPr>
            <a:endParaRPr kumimoji="0" lang="en-US" sz="36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7" name="Flowchart: Alternate Process 6"/>
          <p:cNvSpPr/>
          <p:nvPr/>
        </p:nvSpPr>
        <p:spPr bwMode="auto">
          <a:xfrm>
            <a:off x="5943600" y="3733800"/>
            <a:ext cx="1447800" cy="609600"/>
          </a:xfrm>
          <a:prstGeom prst="flowChartAlternateProcess">
            <a:avLst/>
          </a:prstGeom>
          <a:solidFill>
            <a:srgbClr val="CCECFF"/>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2"/>
              </a:solidFill>
              <a:effectLst/>
              <a:latin typeface="Verdana" pitchFamily="34" charset="0"/>
            </a:endParaRPr>
          </a:p>
        </p:txBody>
      </p:sp>
      <p:sp>
        <p:nvSpPr>
          <p:cNvPr id="8" name="TextBox 7"/>
          <p:cNvSpPr txBox="1"/>
          <p:nvPr/>
        </p:nvSpPr>
        <p:spPr>
          <a:xfrm>
            <a:off x="6096000" y="3886200"/>
            <a:ext cx="1219200" cy="292388"/>
          </a:xfrm>
          <a:prstGeom prst="rect">
            <a:avLst/>
          </a:prstGeom>
          <a:noFill/>
        </p:spPr>
        <p:txBody>
          <a:bodyPr wrap="square" rtlCol="0">
            <a:spAutoFit/>
          </a:bodyPr>
          <a:lstStyle/>
          <a:p>
            <a:r>
              <a:rPr lang="en-US" sz="1300" dirty="0" smtClean="0"/>
              <a:t>Evidence</a:t>
            </a:r>
          </a:p>
        </p:txBody>
      </p:sp>
      <p:sp>
        <p:nvSpPr>
          <p:cNvPr id="9" name="Oval 8"/>
          <p:cNvSpPr/>
          <p:nvPr/>
        </p:nvSpPr>
        <p:spPr bwMode="auto">
          <a:xfrm>
            <a:off x="5334000" y="2971800"/>
            <a:ext cx="990600" cy="914400"/>
          </a:xfrm>
          <a:prstGeom prst="ellipse">
            <a:avLst/>
          </a:prstGeom>
          <a:noFill/>
          <a:ln w="9525" cap="flat" cmpd="sng" algn="ctr">
            <a:solidFill>
              <a:schemeClr val="tx1"/>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2"/>
              </a:solidFill>
              <a:effectLst/>
              <a:latin typeface="Verdana" pitchFamily="34" charset="0"/>
            </a:endParaRPr>
          </a:p>
        </p:txBody>
      </p:sp>
      <p:sp>
        <p:nvSpPr>
          <p:cNvPr id="10" name="TextBox 9"/>
          <p:cNvSpPr txBox="1"/>
          <p:nvPr/>
        </p:nvSpPr>
        <p:spPr>
          <a:xfrm>
            <a:off x="5486400" y="3288268"/>
            <a:ext cx="762000" cy="369332"/>
          </a:xfrm>
          <a:prstGeom prst="rect">
            <a:avLst/>
          </a:prstGeom>
          <a:noFill/>
        </p:spPr>
        <p:txBody>
          <a:bodyPr wrap="square" rtlCol="0">
            <a:spAutoFit/>
          </a:bodyPr>
          <a:lstStyle/>
          <a:p>
            <a:r>
              <a:rPr lang="en-US" sz="900" b="0" dirty="0" smtClean="0"/>
              <a:t>Habits &amp; Tradition</a:t>
            </a:r>
            <a:endParaRPr lang="en-US" sz="900" b="0" dirty="0"/>
          </a:p>
        </p:txBody>
      </p:sp>
      <p:sp>
        <p:nvSpPr>
          <p:cNvPr id="11" name="Oval 10"/>
          <p:cNvSpPr/>
          <p:nvPr/>
        </p:nvSpPr>
        <p:spPr bwMode="auto">
          <a:xfrm>
            <a:off x="6248400" y="2743200"/>
            <a:ext cx="990600" cy="914400"/>
          </a:xfrm>
          <a:prstGeom prst="ellipse">
            <a:avLst/>
          </a:prstGeom>
          <a:noFill/>
          <a:ln w="9525" cap="flat" cmpd="sng" algn="ctr">
            <a:solidFill>
              <a:schemeClr val="tx1"/>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2"/>
              </a:solidFill>
              <a:effectLst/>
              <a:latin typeface="Verdana" pitchFamily="34" charset="0"/>
            </a:endParaRPr>
          </a:p>
        </p:txBody>
      </p:sp>
      <p:sp>
        <p:nvSpPr>
          <p:cNvPr id="12" name="TextBox 11"/>
          <p:cNvSpPr txBox="1"/>
          <p:nvPr/>
        </p:nvSpPr>
        <p:spPr>
          <a:xfrm>
            <a:off x="6248400" y="2983468"/>
            <a:ext cx="1066800" cy="369332"/>
          </a:xfrm>
          <a:prstGeom prst="rect">
            <a:avLst/>
          </a:prstGeom>
          <a:noFill/>
        </p:spPr>
        <p:txBody>
          <a:bodyPr wrap="square" rtlCol="0">
            <a:spAutoFit/>
          </a:bodyPr>
          <a:lstStyle/>
          <a:p>
            <a:pPr algn="ctr"/>
            <a:r>
              <a:rPr lang="en-US" sz="900" b="0" dirty="0" smtClean="0"/>
              <a:t>Conventional Wisdom</a:t>
            </a:r>
            <a:endParaRPr lang="en-US" sz="900" b="0" dirty="0"/>
          </a:p>
        </p:txBody>
      </p:sp>
      <p:sp>
        <p:nvSpPr>
          <p:cNvPr id="13" name="Oval 12"/>
          <p:cNvSpPr/>
          <p:nvPr/>
        </p:nvSpPr>
        <p:spPr bwMode="auto">
          <a:xfrm>
            <a:off x="7086600" y="3048000"/>
            <a:ext cx="990600" cy="914400"/>
          </a:xfrm>
          <a:prstGeom prst="ellipse">
            <a:avLst/>
          </a:prstGeom>
          <a:noFill/>
          <a:ln w="9525" cap="flat" cmpd="sng" algn="ctr">
            <a:solidFill>
              <a:schemeClr val="tx1"/>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2"/>
              </a:solidFill>
              <a:effectLst/>
              <a:latin typeface="Verdana" pitchFamily="34" charset="0"/>
            </a:endParaRPr>
          </a:p>
        </p:txBody>
      </p:sp>
      <p:sp>
        <p:nvSpPr>
          <p:cNvPr id="14" name="TextBox 13"/>
          <p:cNvSpPr txBox="1"/>
          <p:nvPr/>
        </p:nvSpPr>
        <p:spPr>
          <a:xfrm>
            <a:off x="7239000" y="3429000"/>
            <a:ext cx="762000" cy="230832"/>
          </a:xfrm>
          <a:prstGeom prst="rect">
            <a:avLst/>
          </a:prstGeom>
          <a:noFill/>
        </p:spPr>
        <p:txBody>
          <a:bodyPr wrap="square" rtlCol="0">
            <a:spAutoFit/>
          </a:bodyPr>
          <a:lstStyle/>
          <a:p>
            <a:r>
              <a:rPr lang="en-US" sz="900" b="0" dirty="0" smtClean="0"/>
              <a:t>Ideology</a:t>
            </a:r>
            <a:endParaRPr lang="en-US" sz="900" b="0" dirty="0"/>
          </a:p>
        </p:txBody>
      </p:sp>
      <p:sp>
        <p:nvSpPr>
          <p:cNvPr id="15" name="Oval 14"/>
          <p:cNvSpPr/>
          <p:nvPr/>
        </p:nvSpPr>
        <p:spPr bwMode="auto">
          <a:xfrm>
            <a:off x="7162800" y="4038600"/>
            <a:ext cx="990600" cy="914400"/>
          </a:xfrm>
          <a:prstGeom prst="ellipse">
            <a:avLst/>
          </a:prstGeom>
          <a:noFill/>
          <a:ln w="9525" cap="flat" cmpd="sng" algn="ctr">
            <a:solidFill>
              <a:schemeClr val="tx1"/>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2"/>
              </a:solidFill>
              <a:effectLst/>
              <a:latin typeface="Verdana" pitchFamily="34" charset="0"/>
            </a:endParaRPr>
          </a:p>
        </p:txBody>
      </p:sp>
      <p:sp>
        <p:nvSpPr>
          <p:cNvPr id="16" name="TextBox 15"/>
          <p:cNvSpPr txBox="1"/>
          <p:nvPr/>
        </p:nvSpPr>
        <p:spPr>
          <a:xfrm>
            <a:off x="7315200" y="4355068"/>
            <a:ext cx="762000" cy="369332"/>
          </a:xfrm>
          <a:prstGeom prst="rect">
            <a:avLst/>
          </a:prstGeom>
          <a:noFill/>
        </p:spPr>
        <p:txBody>
          <a:bodyPr wrap="square" rtlCol="0">
            <a:spAutoFit/>
          </a:bodyPr>
          <a:lstStyle/>
          <a:p>
            <a:r>
              <a:rPr lang="en-US" sz="900" b="0" dirty="0" smtClean="0"/>
              <a:t>Intuition/</a:t>
            </a:r>
          </a:p>
          <a:p>
            <a:r>
              <a:rPr lang="en-US" sz="900" b="0" dirty="0" smtClean="0"/>
              <a:t>Opinion</a:t>
            </a:r>
            <a:endParaRPr lang="en-US" sz="900" b="0" dirty="0"/>
          </a:p>
        </p:txBody>
      </p:sp>
      <p:sp>
        <p:nvSpPr>
          <p:cNvPr id="17" name="Oval 16"/>
          <p:cNvSpPr/>
          <p:nvPr/>
        </p:nvSpPr>
        <p:spPr bwMode="auto">
          <a:xfrm>
            <a:off x="6400800" y="4419600"/>
            <a:ext cx="990600" cy="914400"/>
          </a:xfrm>
          <a:prstGeom prst="ellipse">
            <a:avLst/>
          </a:prstGeom>
          <a:noFill/>
          <a:ln w="9525" cap="flat" cmpd="sng" algn="ctr">
            <a:solidFill>
              <a:schemeClr val="tx1"/>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2"/>
              </a:solidFill>
              <a:effectLst/>
              <a:latin typeface="Verdana" pitchFamily="34" charset="0"/>
            </a:endParaRPr>
          </a:p>
        </p:txBody>
      </p:sp>
      <p:sp>
        <p:nvSpPr>
          <p:cNvPr id="18" name="TextBox 17"/>
          <p:cNvSpPr txBox="1"/>
          <p:nvPr/>
        </p:nvSpPr>
        <p:spPr>
          <a:xfrm>
            <a:off x="6553200" y="4798368"/>
            <a:ext cx="762000" cy="230832"/>
          </a:xfrm>
          <a:prstGeom prst="rect">
            <a:avLst/>
          </a:prstGeom>
          <a:noFill/>
        </p:spPr>
        <p:txBody>
          <a:bodyPr wrap="square" rtlCol="0">
            <a:spAutoFit/>
          </a:bodyPr>
          <a:lstStyle/>
          <a:p>
            <a:r>
              <a:rPr lang="en-US" sz="900" b="0" dirty="0" smtClean="0"/>
              <a:t>Politics</a:t>
            </a:r>
            <a:endParaRPr lang="en-US" sz="900" b="0" dirty="0"/>
          </a:p>
        </p:txBody>
      </p:sp>
      <p:sp>
        <p:nvSpPr>
          <p:cNvPr id="21" name="Oval 20"/>
          <p:cNvSpPr/>
          <p:nvPr/>
        </p:nvSpPr>
        <p:spPr bwMode="auto">
          <a:xfrm>
            <a:off x="5029200" y="3733800"/>
            <a:ext cx="990600" cy="914400"/>
          </a:xfrm>
          <a:prstGeom prst="ellipse">
            <a:avLst/>
          </a:prstGeom>
          <a:noFill/>
          <a:ln w="9525" cap="flat" cmpd="sng" algn="ctr">
            <a:solidFill>
              <a:schemeClr val="tx1"/>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2"/>
              </a:solidFill>
              <a:effectLst/>
              <a:latin typeface="Verdana" pitchFamily="34" charset="0"/>
            </a:endParaRPr>
          </a:p>
        </p:txBody>
      </p:sp>
      <p:sp>
        <p:nvSpPr>
          <p:cNvPr id="22" name="TextBox 21"/>
          <p:cNvSpPr txBox="1"/>
          <p:nvPr/>
        </p:nvSpPr>
        <p:spPr>
          <a:xfrm>
            <a:off x="5105400" y="3974068"/>
            <a:ext cx="762000" cy="369332"/>
          </a:xfrm>
          <a:prstGeom prst="rect">
            <a:avLst/>
          </a:prstGeom>
          <a:noFill/>
        </p:spPr>
        <p:txBody>
          <a:bodyPr wrap="square" rtlCol="0">
            <a:spAutoFit/>
          </a:bodyPr>
          <a:lstStyle/>
          <a:p>
            <a:pPr algn="ctr"/>
            <a:r>
              <a:rPr lang="en-US" sz="900" b="0" dirty="0" smtClean="0"/>
              <a:t>Budget Realities</a:t>
            </a:r>
            <a:endParaRPr lang="en-US" sz="900" b="0" dirty="0"/>
          </a:p>
        </p:txBody>
      </p:sp>
      <p:sp>
        <p:nvSpPr>
          <p:cNvPr id="23" name="Oval 22"/>
          <p:cNvSpPr/>
          <p:nvPr/>
        </p:nvSpPr>
        <p:spPr bwMode="auto">
          <a:xfrm>
            <a:off x="5486400" y="4343400"/>
            <a:ext cx="990600" cy="914400"/>
          </a:xfrm>
          <a:prstGeom prst="ellipse">
            <a:avLst/>
          </a:prstGeom>
          <a:noFill/>
          <a:ln w="9525" cap="flat" cmpd="sng" algn="ctr">
            <a:solidFill>
              <a:schemeClr val="tx1"/>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2"/>
              </a:solidFill>
              <a:effectLst/>
              <a:latin typeface="Verdana" pitchFamily="34" charset="0"/>
            </a:endParaRPr>
          </a:p>
        </p:txBody>
      </p:sp>
      <p:sp>
        <p:nvSpPr>
          <p:cNvPr id="24" name="TextBox 23"/>
          <p:cNvSpPr txBox="1"/>
          <p:nvPr/>
        </p:nvSpPr>
        <p:spPr>
          <a:xfrm>
            <a:off x="5638800" y="4583668"/>
            <a:ext cx="762000" cy="507831"/>
          </a:xfrm>
          <a:prstGeom prst="rect">
            <a:avLst/>
          </a:prstGeom>
          <a:noFill/>
        </p:spPr>
        <p:txBody>
          <a:bodyPr wrap="square" rtlCol="0">
            <a:spAutoFit/>
          </a:bodyPr>
          <a:lstStyle/>
          <a:p>
            <a:pPr algn="ctr"/>
            <a:r>
              <a:rPr lang="en-US" sz="900" b="0" dirty="0" smtClean="0"/>
              <a:t>Lobbyists &amp; Interest Groups</a:t>
            </a:r>
            <a:endParaRPr lang="en-US" sz="900" b="0" dirty="0"/>
          </a:p>
        </p:txBody>
      </p:sp>
      <p:sp>
        <p:nvSpPr>
          <p:cNvPr id="25" name="Slide Number Placeholder 5"/>
          <p:cNvSpPr txBox="1">
            <a:spLocks/>
          </p:cNvSpPr>
          <p:nvPr/>
        </p:nvSpPr>
        <p:spPr>
          <a:xfrm>
            <a:off x="8129016" y="5810250"/>
            <a:ext cx="609600" cy="36195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1ABDB014-6A74-4B4B-A725-38DDD95CDA2B}" type="slidenum">
              <a:rPr kumimoji="0" lang="en-US" sz="1400" b="1" i="0" u="none" strike="noStrike" kern="1200" cap="none" spc="0" normalizeH="0" noProof="0" smtClean="0">
                <a:ln>
                  <a:noFill/>
                </a:ln>
                <a:solidFill>
                  <a:schemeClr val="bg1"/>
                </a:solidFill>
                <a:effectLst/>
                <a:uLnTx/>
                <a:uFillTx/>
                <a:latin typeface="Verdana"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5</a:t>
            </a:fld>
            <a:endParaRPr kumimoji="0" lang="en-US" sz="1400" b="1" i="0" u="none" strike="noStrike" kern="1200" cap="none" spc="0" normalizeH="0" noProof="0" dirty="0">
              <a:ln>
                <a:noFill/>
              </a:ln>
              <a:solidFill>
                <a:schemeClr val="bg1"/>
              </a:solidFill>
              <a:effectLst/>
              <a:uLnTx/>
              <a:uFillTx/>
              <a:latin typeface="Verdana" pitchFamily="34"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62000" y="228600"/>
            <a:ext cx="7772400" cy="1143000"/>
          </a:xfrm>
        </p:spPr>
        <p:txBody>
          <a:bodyPr>
            <a:normAutofit fontScale="90000"/>
          </a:bodyPr>
          <a:lstStyle/>
          <a:p>
            <a:pPr algn="ctr"/>
            <a:r>
              <a:rPr lang="en-US" sz="3800" b="1" dirty="0" smtClean="0"/>
              <a:t>How Does This Link to</a:t>
            </a:r>
            <a:br>
              <a:rPr lang="en-US" sz="3800" b="1" dirty="0" smtClean="0"/>
            </a:br>
            <a:r>
              <a:rPr lang="en-US" sz="3800" b="1" dirty="0" smtClean="0"/>
              <a:t>Drug Policy?</a:t>
            </a:r>
          </a:p>
        </p:txBody>
      </p:sp>
      <p:sp>
        <p:nvSpPr>
          <p:cNvPr id="5" name="Slide Number Placeholder 3"/>
          <p:cNvSpPr>
            <a:spLocks noGrp="1"/>
          </p:cNvSpPr>
          <p:nvPr>
            <p:ph type="sldNum" sz="quarter" idx="15"/>
          </p:nvPr>
        </p:nvSpPr>
        <p:spPr>
          <a:xfrm>
            <a:off x="8077200" y="6324600"/>
            <a:ext cx="609600" cy="457200"/>
          </a:xfrm>
        </p:spPr>
        <p:txBody>
          <a:bodyPr/>
          <a:lstStyle/>
          <a:p>
            <a:pPr>
              <a:defRPr/>
            </a:pPr>
            <a:fld id="{48993CF5-67AD-4BE8-82A3-6D9FF43D642A}" type="slidenum">
              <a:rPr lang="en-US" smtClean="0"/>
              <a:pPr>
                <a:defRPr/>
              </a:pPr>
              <a:t>6</a:t>
            </a:fld>
            <a:endParaRPr lang="en-US" dirty="0"/>
          </a:p>
        </p:txBody>
      </p:sp>
      <p:sp>
        <p:nvSpPr>
          <p:cNvPr id="7" name="Text Box 5"/>
          <p:cNvSpPr txBox="1">
            <a:spLocks noChangeArrowheads="1"/>
          </p:cNvSpPr>
          <p:nvPr/>
        </p:nvSpPr>
        <p:spPr bwMode="auto">
          <a:xfrm>
            <a:off x="915988" y="2219285"/>
            <a:ext cx="1208087" cy="263525"/>
          </a:xfrm>
          <a:prstGeom prst="rect">
            <a:avLst/>
          </a:prstGeom>
          <a:noFill/>
          <a:ln w="9525">
            <a:noFill/>
            <a:miter lim="800000"/>
            <a:headEnd/>
            <a:tailEnd/>
          </a:ln>
        </p:spPr>
        <p:txBody>
          <a:bodyPr lIns="0" tIns="0" rIns="0" bIns="0"/>
          <a:lstStyle/>
          <a:p>
            <a:pPr defTabSz="471488">
              <a:buClr>
                <a:srgbClr val="7F604F"/>
              </a:buClr>
              <a:buSzPct val="90000"/>
              <a:buFont typeface="Monotype Sorts"/>
              <a:buNone/>
            </a:pPr>
            <a:r>
              <a:rPr lang="en-US" sz="1800" dirty="0">
                <a:latin typeface="Arial" pitchFamily="34" charset="0"/>
              </a:rPr>
              <a:t>Prevention</a:t>
            </a:r>
            <a:endParaRPr lang="en-US" sz="1800" dirty="0">
              <a:latin typeface="Times New Roman" pitchFamily="18" charset="0"/>
            </a:endParaRPr>
          </a:p>
        </p:txBody>
      </p:sp>
      <p:sp>
        <p:nvSpPr>
          <p:cNvPr id="8" name="Text Box 6"/>
          <p:cNvSpPr txBox="1">
            <a:spLocks noChangeArrowheads="1"/>
          </p:cNvSpPr>
          <p:nvPr/>
        </p:nvSpPr>
        <p:spPr bwMode="auto">
          <a:xfrm>
            <a:off x="914400" y="2951123"/>
            <a:ext cx="1122363" cy="263525"/>
          </a:xfrm>
          <a:prstGeom prst="rect">
            <a:avLst/>
          </a:prstGeom>
          <a:noFill/>
          <a:ln w="9525">
            <a:noFill/>
            <a:miter lim="800000"/>
            <a:headEnd/>
            <a:tailEnd/>
          </a:ln>
        </p:spPr>
        <p:txBody>
          <a:bodyPr lIns="0" tIns="0" rIns="0" bIns="0"/>
          <a:lstStyle/>
          <a:p>
            <a:pPr defTabSz="471488">
              <a:buClr>
                <a:srgbClr val="7F604F"/>
              </a:buClr>
              <a:buSzPct val="90000"/>
              <a:buFont typeface="Monotype Sorts"/>
              <a:buNone/>
            </a:pPr>
            <a:r>
              <a:rPr lang="en-US" sz="1800" dirty="0">
                <a:latin typeface="Arial" pitchFamily="34" charset="0"/>
              </a:rPr>
              <a:t>Treatment</a:t>
            </a:r>
            <a:endParaRPr lang="en-US" sz="1800" dirty="0">
              <a:latin typeface="Times New Roman" pitchFamily="18" charset="0"/>
            </a:endParaRPr>
          </a:p>
        </p:txBody>
      </p:sp>
      <p:sp>
        <p:nvSpPr>
          <p:cNvPr id="9" name="Text Box 7"/>
          <p:cNvSpPr txBox="1">
            <a:spLocks noChangeArrowheads="1"/>
          </p:cNvSpPr>
          <p:nvPr/>
        </p:nvSpPr>
        <p:spPr bwMode="auto">
          <a:xfrm>
            <a:off x="931863" y="3871873"/>
            <a:ext cx="1273175" cy="263525"/>
          </a:xfrm>
          <a:prstGeom prst="rect">
            <a:avLst/>
          </a:prstGeom>
          <a:noFill/>
          <a:ln w="9525">
            <a:noFill/>
            <a:miter lim="800000"/>
            <a:headEnd/>
            <a:tailEnd/>
          </a:ln>
        </p:spPr>
        <p:txBody>
          <a:bodyPr lIns="0" tIns="0" rIns="0" bIns="0"/>
          <a:lstStyle/>
          <a:p>
            <a:pPr defTabSz="471488">
              <a:buClr>
                <a:srgbClr val="7F604F"/>
              </a:buClr>
              <a:buSzPct val="90000"/>
              <a:buFont typeface="Monotype Sorts"/>
              <a:buNone/>
            </a:pPr>
            <a:r>
              <a:rPr lang="en-US" sz="1800" dirty="0">
                <a:latin typeface="Arial" pitchFamily="34" charset="0"/>
              </a:rPr>
              <a:t>Interdiction</a:t>
            </a:r>
            <a:endParaRPr lang="en-US" sz="1800" dirty="0">
              <a:latin typeface="Times New Roman" pitchFamily="18" charset="0"/>
            </a:endParaRPr>
          </a:p>
        </p:txBody>
      </p:sp>
      <p:sp>
        <p:nvSpPr>
          <p:cNvPr id="10" name="Text Box 8"/>
          <p:cNvSpPr txBox="1">
            <a:spLocks noChangeArrowheads="1"/>
          </p:cNvSpPr>
          <p:nvPr/>
        </p:nvSpPr>
        <p:spPr bwMode="auto">
          <a:xfrm>
            <a:off x="933450" y="4481473"/>
            <a:ext cx="1401763" cy="263525"/>
          </a:xfrm>
          <a:prstGeom prst="rect">
            <a:avLst/>
          </a:prstGeom>
          <a:noFill/>
          <a:ln w="9525">
            <a:noFill/>
            <a:miter lim="800000"/>
            <a:headEnd/>
            <a:tailEnd/>
          </a:ln>
        </p:spPr>
        <p:txBody>
          <a:bodyPr lIns="0" tIns="0" rIns="0" bIns="0"/>
          <a:lstStyle/>
          <a:p>
            <a:pPr defTabSz="471488">
              <a:buClr>
                <a:srgbClr val="7F604F"/>
              </a:buClr>
              <a:buSzPct val="90000"/>
              <a:buFont typeface="Monotype Sorts"/>
              <a:buNone/>
            </a:pPr>
            <a:r>
              <a:rPr lang="en-US" sz="1800" dirty="0">
                <a:latin typeface="Arial" pitchFamily="34" charset="0"/>
              </a:rPr>
              <a:t>International</a:t>
            </a:r>
            <a:endParaRPr lang="en-US" sz="1800" dirty="0">
              <a:latin typeface="Times New Roman" pitchFamily="18" charset="0"/>
            </a:endParaRPr>
          </a:p>
        </p:txBody>
      </p:sp>
      <p:sp>
        <p:nvSpPr>
          <p:cNvPr id="11" name="Text Box 9"/>
          <p:cNvSpPr txBox="1">
            <a:spLocks noChangeArrowheads="1"/>
          </p:cNvSpPr>
          <p:nvPr/>
        </p:nvSpPr>
        <p:spPr bwMode="auto">
          <a:xfrm>
            <a:off x="965200" y="5040273"/>
            <a:ext cx="1625600" cy="619125"/>
          </a:xfrm>
          <a:prstGeom prst="rect">
            <a:avLst/>
          </a:prstGeom>
          <a:noFill/>
          <a:ln w="9525">
            <a:noFill/>
            <a:miter lim="800000"/>
            <a:headEnd/>
            <a:tailEnd/>
          </a:ln>
        </p:spPr>
        <p:txBody>
          <a:bodyPr lIns="0" tIns="0" rIns="0" bIns="0"/>
          <a:lstStyle/>
          <a:p>
            <a:pPr defTabSz="471488">
              <a:buClr>
                <a:srgbClr val="7F604F"/>
              </a:buClr>
              <a:buSzPct val="90000"/>
              <a:buFont typeface="Monotype Sorts"/>
              <a:buNone/>
            </a:pPr>
            <a:r>
              <a:rPr lang="en-US" sz="1800" dirty="0">
                <a:latin typeface="Arial" pitchFamily="34" charset="0"/>
              </a:rPr>
              <a:t>Domestic Law </a:t>
            </a:r>
          </a:p>
          <a:p>
            <a:pPr defTabSz="471488">
              <a:buClr>
                <a:srgbClr val="7F604F"/>
              </a:buClr>
              <a:buSzPct val="90000"/>
              <a:buFont typeface="Monotype Sorts"/>
              <a:buNone/>
            </a:pPr>
            <a:r>
              <a:rPr lang="en-US" sz="1800" dirty="0">
                <a:latin typeface="Arial" pitchFamily="34" charset="0"/>
              </a:rPr>
              <a:t>   Enforcement</a:t>
            </a:r>
            <a:endParaRPr lang="en-US" sz="1800" dirty="0">
              <a:latin typeface="Times New Roman" pitchFamily="18" charset="0"/>
            </a:endParaRPr>
          </a:p>
        </p:txBody>
      </p:sp>
      <p:sp>
        <p:nvSpPr>
          <p:cNvPr id="12" name="Freeform 10"/>
          <p:cNvSpPr>
            <a:spLocks/>
          </p:cNvSpPr>
          <p:nvPr/>
        </p:nvSpPr>
        <p:spPr bwMode="auto">
          <a:xfrm>
            <a:off x="3200400" y="2590800"/>
            <a:ext cx="1169987" cy="773113"/>
          </a:xfrm>
          <a:custGeom>
            <a:avLst/>
            <a:gdLst>
              <a:gd name="T0" fmla="*/ 2147483647 w 793"/>
              <a:gd name="T1" fmla="*/ 2147483647 h 524"/>
              <a:gd name="T2" fmla="*/ 2147483647 w 793"/>
              <a:gd name="T3" fmla="*/ 2147483647 h 524"/>
              <a:gd name="T4" fmla="*/ 2147483647 w 793"/>
              <a:gd name="T5" fmla="*/ 2147483647 h 524"/>
              <a:gd name="T6" fmla="*/ 2147483647 w 793"/>
              <a:gd name="T7" fmla="*/ 2147483647 h 524"/>
              <a:gd name="T8" fmla="*/ 2147483647 w 793"/>
              <a:gd name="T9" fmla="*/ 2147483647 h 524"/>
              <a:gd name="T10" fmla="*/ 2147483647 w 793"/>
              <a:gd name="T11" fmla="*/ 2147483647 h 524"/>
              <a:gd name="T12" fmla="*/ 2147483647 w 793"/>
              <a:gd name="T13" fmla="*/ 2147483647 h 524"/>
              <a:gd name="T14" fmla="*/ 2147483647 w 793"/>
              <a:gd name="T15" fmla="*/ 2147483647 h 524"/>
              <a:gd name="T16" fmla="*/ 2147483647 w 793"/>
              <a:gd name="T17" fmla="*/ 2147483647 h 524"/>
              <a:gd name="T18" fmla="*/ 2147483647 w 793"/>
              <a:gd name="T19" fmla="*/ 2147483647 h 524"/>
              <a:gd name="T20" fmla="*/ 2147483647 w 793"/>
              <a:gd name="T21" fmla="*/ 2147483647 h 524"/>
              <a:gd name="T22" fmla="*/ 2147483647 w 793"/>
              <a:gd name="T23" fmla="*/ 2147483647 h 524"/>
              <a:gd name="T24" fmla="*/ 2147483647 w 793"/>
              <a:gd name="T25" fmla="*/ 2147483647 h 524"/>
              <a:gd name="T26" fmla="*/ 2147483647 w 793"/>
              <a:gd name="T27" fmla="*/ 2147483647 h 524"/>
              <a:gd name="T28" fmla="*/ 2147483647 w 793"/>
              <a:gd name="T29" fmla="*/ 2147483647 h 524"/>
              <a:gd name="T30" fmla="*/ 2147483647 w 793"/>
              <a:gd name="T31" fmla="*/ 2147483647 h 524"/>
              <a:gd name="T32" fmla="*/ 2147483647 w 793"/>
              <a:gd name="T33" fmla="*/ 2147483647 h 524"/>
              <a:gd name="T34" fmla="*/ 2147483647 w 793"/>
              <a:gd name="T35" fmla="*/ 2147483647 h 524"/>
              <a:gd name="T36" fmla="*/ 2147483647 w 793"/>
              <a:gd name="T37" fmla="*/ 2147483647 h 524"/>
              <a:gd name="T38" fmla="*/ 2147483647 w 793"/>
              <a:gd name="T39" fmla="*/ 2147483647 h 524"/>
              <a:gd name="T40" fmla="*/ 2147483647 w 793"/>
              <a:gd name="T41" fmla="*/ 2147483647 h 524"/>
              <a:gd name="T42" fmla="*/ 2147483647 w 793"/>
              <a:gd name="T43" fmla="*/ 2147483647 h 524"/>
              <a:gd name="T44" fmla="*/ 2147483647 w 793"/>
              <a:gd name="T45" fmla="*/ 2147483647 h 524"/>
              <a:gd name="T46" fmla="*/ 2147483647 w 793"/>
              <a:gd name="T47" fmla="*/ 2147483647 h 524"/>
              <a:gd name="T48" fmla="*/ 2147483647 w 793"/>
              <a:gd name="T49" fmla="*/ 2147483647 h 524"/>
              <a:gd name="T50" fmla="*/ 2147483647 w 793"/>
              <a:gd name="T51" fmla="*/ 2147483647 h 524"/>
              <a:gd name="T52" fmla="*/ 2147483647 w 793"/>
              <a:gd name="T53" fmla="*/ 0 h 524"/>
              <a:gd name="T54" fmla="*/ 2147483647 w 793"/>
              <a:gd name="T55" fmla="*/ 0 h 524"/>
              <a:gd name="T56" fmla="*/ 2147483647 w 793"/>
              <a:gd name="T57" fmla="*/ 0 h 524"/>
              <a:gd name="T58" fmla="*/ 2147483647 w 793"/>
              <a:gd name="T59" fmla="*/ 0 h 524"/>
              <a:gd name="T60" fmla="*/ 2147483647 w 793"/>
              <a:gd name="T61" fmla="*/ 0 h 524"/>
              <a:gd name="T62" fmla="*/ 2147483647 w 793"/>
              <a:gd name="T63" fmla="*/ 0 h 524"/>
              <a:gd name="T64" fmla="*/ 2147483647 w 793"/>
              <a:gd name="T65" fmla="*/ 0 h 524"/>
              <a:gd name="T66" fmla="*/ 2147483647 w 793"/>
              <a:gd name="T67" fmla="*/ 2147483647 h 524"/>
              <a:gd name="T68" fmla="*/ 2147483647 w 793"/>
              <a:gd name="T69" fmla="*/ 2147483647 h 524"/>
              <a:gd name="T70" fmla="*/ 2147483647 w 793"/>
              <a:gd name="T71" fmla="*/ 2147483647 h 524"/>
              <a:gd name="T72" fmla="*/ 2147483647 w 793"/>
              <a:gd name="T73" fmla="*/ 2147483647 h 524"/>
              <a:gd name="T74" fmla="*/ 2147483647 w 793"/>
              <a:gd name="T75" fmla="*/ 2147483647 h 524"/>
              <a:gd name="T76" fmla="*/ 2147483647 w 793"/>
              <a:gd name="T77" fmla="*/ 2147483647 h 524"/>
              <a:gd name="T78" fmla="*/ 2147483647 w 793"/>
              <a:gd name="T79" fmla="*/ 2147483647 h 524"/>
              <a:gd name="T80" fmla="*/ 2147483647 w 793"/>
              <a:gd name="T81" fmla="*/ 2147483647 h 524"/>
              <a:gd name="T82" fmla="*/ 2147483647 w 793"/>
              <a:gd name="T83" fmla="*/ 2147483647 h 524"/>
              <a:gd name="T84" fmla="*/ 2147483647 w 793"/>
              <a:gd name="T85" fmla="*/ 2147483647 h 524"/>
              <a:gd name="T86" fmla="*/ 2147483647 w 793"/>
              <a:gd name="T87" fmla="*/ 2147483647 h 524"/>
              <a:gd name="T88" fmla="*/ 0 w 793"/>
              <a:gd name="T89" fmla="*/ 2147483647 h 524"/>
              <a:gd name="T90" fmla="*/ 2147483647 w 793"/>
              <a:gd name="T91" fmla="*/ 2147483647 h 524"/>
              <a:gd name="T92" fmla="*/ 2147483647 w 793"/>
              <a:gd name="T93" fmla="*/ 2147483647 h 524"/>
              <a:gd name="T94" fmla="*/ 2147483647 w 793"/>
              <a:gd name="T95" fmla="*/ 2147483647 h 524"/>
              <a:gd name="T96" fmla="*/ 2147483647 w 793"/>
              <a:gd name="T97" fmla="*/ 2147483647 h 524"/>
              <a:gd name="T98" fmla="*/ 2147483647 w 793"/>
              <a:gd name="T99" fmla="*/ 2147483647 h 524"/>
              <a:gd name="T100" fmla="*/ 2147483647 w 793"/>
              <a:gd name="T101" fmla="*/ 2147483647 h 524"/>
              <a:gd name="T102" fmla="*/ 2147483647 w 793"/>
              <a:gd name="T103" fmla="*/ 2147483647 h 524"/>
              <a:gd name="T104" fmla="*/ 2147483647 w 793"/>
              <a:gd name="T105" fmla="*/ 2147483647 h 524"/>
              <a:gd name="T106" fmla="*/ 2147483647 w 793"/>
              <a:gd name="T107" fmla="*/ 2147483647 h 524"/>
              <a:gd name="T108" fmla="*/ 2147483647 w 793"/>
              <a:gd name="T109" fmla="*/ 2147483647 h 524"/>
              <a:gd name="T110" fmla="*/ 2147483647 w 793"/>
              <a:gd name="T111" fmla="*/ 2147483647 h 524"/>
              <a:gd name="T112" fmla="*/ 2147483647 w 793"/>
              <a:gd name="T113" fmla="*/ 2147483647 h 524"/>
              <a:gd name="T114" fmla="*/ 2147483647 w 793"/>
              <a:gd name="T115" fmla="*/ 2147483647 h 524"/>
              <a:gd name="T116" fmla="*/ 2147483647 w 793"/>
              <a:gd name="T117" fmla="*/ 2147483647 h 524"/>
              <a:gd name="T118" fmla="*/ 2147483647 w 793"/>
              <a:gd name="T119" fmla="*/ 2147483647 h 52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793"/>
              <a:gd name="T181" fmla="*/ 0 h 524"/>
              <a:gd name="T182" fmla="*/ 793 w 793"/>
              <a:gd name="T183" fmla="*/ 524 h 52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793" h="524">
                <a:moveTo>
                  <a:pt x="674" y="523"/>
                </a:moveTo>
                <a:lnTo>
                  <a:pt x="674" y="523"/>
                </a:lnTo>
                <a:lnTo>
                  <a:pt x="687" y="523"/>
                </a:lnTo>
                <a:lnTo>
                  <a:pt x="702" y="520"/>
                </a:lnTo>
                <a:lnTo>
                  <a:pt x="716" y="515"/>
                </a:lnTo>
                <a:lnTo>
                  <a:pt x="728" y="501"/>
                </a:lnTo>
                <a:lnTo>
                  <a:pt x="740" y="484"/>
                </a:lnTo>
                <a:lnTo>
                  <a:pt x="751" y="466"/>
                </a:lnTo>
                <a:lnTo>
                  <a:pt x="761" y="447"/>
                </a:lnTo>
                <a:lnTo>
                  <a:pt x="771" y="421"/>
                </a:lnTo>
                <a:lnTo>
                  <a:pt x="777" y="392"/>
                </a:lnTo>
                <a:lnTo>
                  <a:pt x="785" y="364"/>
                </a:lnTo>
                <a:lnTo>
                  <a:pt x="789" y="333"/>
                </a:lnTo>
                <a:lnTo>
                  <a:pt x="792" y="302"/>
                </a:lnTo>
                <a:lnTo>
                  <a:pt x="792" y="267"/>
                </a:lnTo>
                <a:lnTo>
                  <a:pt x="792" y="235"/>
                </a:lnTo>
                <a:lnTo>
                  <a:pt x="790" y="204"/>
                </a:lnTo>
                <a:lnTo>
                  <a:pt x="786" y="171"/>
                </a:lnTo>
                <a:lnTo>
                  <a:pt x="781" y="142"/>
                </a:lnTo>
                <a:lnTo>
                  <a:pt x="774" y="114"/>
                </a:lnTo>
                <a:lnTo>
                  <a:pt x="764" y="87"/>
                </a:lnTo>
                <a:lnTo>
                  <a:pt x="754" y="65"/>
                </a:lnTo>
                <a:lnTo>
                  <a:pt x="744" y="44"/>
                </a:lnTo>
                <a:lnTo>
                  <a:pt x="733" y="29"/>
                </a:lnTo>
                <a:lnTo>
                  <a:pt x="720" y="15"/>
                </a:lnTo>
                <a:lnTo>
                  <a:pt x="707" y="6"/>
                </a:lnTo>
                <a:lnTo>
                  <a:pt x="691" y="0"/>
                </a:lnTo>
                <a:lnTo>
                  <a:pt x="678" y="0"/>
                </a:lnTo>
                <a:lnTo>
                  <a:pt x="673" y="0"/>
                </a:lnTo>
                <a:lnTo>
                  <a:pt x="674" y="0"/>
                </a:lnTo>
                <a:lnTo>
                  <a:pt x="121" y="0"/>
                </a:lnTo>
                <a:lnTo>
                  <a:pt x="107" y="0"/>
                </a:lnTo>
                <a:lnTo>
                  <a:pt x="93" y="5"/>
                </a:lnTo>
                <a:lnTo>
                  <a:pt x="80" y="12"/>
                </a:lnTo>
                <a:lnTo>
                  <a:pt x="67" y="25"/>
                </a:lnTo>
                <a:lnTo>
                  <a:pt x="55" y="40"/>
                </a:lnTo>
                <a:lnTo>
                  <a:pt x="43" y="58"/>
                </a:lnTo>
                <a:lnTo>
                  <a:pt x="33" y="78"/>
                </a:lnTo>
                <a:lnTo>
                  <a:pt x="24" y="103"/>
                </a:lnTo>
                <a:lnTo>
                  <a:pt x="15" y="129"/>
                </a:lnTo>
                <a:lnTo>
                  <a:pt x="9" y="159"/>
                </a:lnTo>
                <a:lnTo>
                  <a:pt x="4" y="188"/>
                </a:lnTo>
                <a:lnTo>
                  <a:pt x="2" y="222"/>
                </a:lnTo>
                <a:lnTo>
                  <a:pt x="0" y="253"/>
                </a:lnTo>
                <a:lnTo>
                  <a:pt x="1" y="287"/>
                </a:lnTo>
                <a:lnTo>
                  <a:pt x="3" y="318"/>
                </a:lnTo>
                <a:lnTo>
                  <a:pt x="6" y="350"/>
                </a:lnTo>
                <a:lnTo>
                  <a:pt x="11" y="381"/>
                </a:lnTo>
                <a:lnTo>
                  <a:pt x="19" y="409"/>
                </a:lnTo>
                <a:lnTo>
                  <a:pt x="27" y="434"/>
                </a:lnTo>
                <a:lnTo>
                  <a:pt x="36" y="458"/>
                </a:lnTo>
                <a:lnTo>
                  <a:pt x="46" y="478"/>
                </a:lnTo>
                <a:lnTo>
                  <a:pt x="60" y="495"/>
                </a:lnTo>
                <a:lnTo>
                  <a:pt x="72" y="508"/>
                </a:lnTo>
                <a:lnTo>
                  <a:pt x="85" y="520"/>
                </a:lnTo>
                <a:lnTo>
                  <a:pt x="99" y="523"/>
                </a:lnTo>
                <a:lnTo>
                  <a:pt x="111" y="523"/>
                </a:lnTo>
                <a:lnTo>
                  <a:pt x="674" y="523"/>
                </a:lnTo>
              </a:path>
            </a:pathLst>
          </a:custGeom>
          <a:solidFill>
            <a:srgbClr val="80FFFF"/>
          </a:solidFill>
          <a:ln w="31441">
            <a:solidFill>
              <a:srgbClr val="000000"/>
            </a:solidFill>
            <a:round/>
            <a:headEnd/>
            <a:tailEnd/>
          </a:ln>
        </p:spPr>
        <p:txBody>
          <a:bodyPr/>
          <a:lstStyle/>
          <a:p>
            <a:endParaRPr lang="en-US" dirty="0"/>
          </a:p>
        </p:txBody>
      </p:sp>
      <p:sp>
        <p:nvSpPr>
          <p:cNvPr id="13" name="Freeform 11"/>
          <p:cNvSpPr>
            <a:spLocks/>
          </p:cNvSpPr>
          <p:nvPr/>
        </p:nvSpPr>
        <p:spPr bwMode="auto">
          <a:xfrm>
            <a:off x="3236913" y="4198898"/>
            <a:ext cx="1169987" cy="774700"/>
          </a:xfrm>
          <a:custGeom>
            <a:avLst/>
            <a:gdLst>
              <a:gd name="T0" fmla="*/ 2147483647 w 793"/>
              <a:gd name="T1" fmla="*/ 2147483647 h 525"/>
              <a:gd name="T2" fmla="*/ 2147483647 w 793"/>
              <a:gd name="T3" fmla="*/ 2147483647 h 525"/>
              <a:gd name="T4" fmla="*/ 2147483647 w 793"/>
              <a:gd name="T5" fmla="*/ 2147483647 h 525"/>
              <a:gd name="T6" fmla="*/ 2147483647 w 793"/>
              <a:gd name="T7" fmla="*/ 2147483647 h 525"/>
              <a:gd name="T8" fmla="*/ 2147483647 w 793"/>
              <a:gd name="T9" fmla="*/ 2147483647 h 525"/>
              <a:gd name="T10" fmla="*/ 2147483647 w 793"/>
              <a:gd name="T11" fmla="*/ 2147483647 h 525"/>
              <a:gd name="T12" fmla="*/ 2147483647 w 793"/>
              <a:gd name="T13" fmla="*/ 2147483647 h 525"/>
              <a:gd name="T14" fmla="*/ 2147483647 w 793"/>
              <a:gd name="T15" fmla="*/ 2147483647 h 525"/>
              <a:gd name="T16" fmla="*/ 2147483647 w 793"/>
              <a:gd name="T17" fmla="*/ 2147483647 h 525"/>
              <a:gd name="T18" fmla="*/ 2147483647 w 793"/>
              <a:gd name="T19" fmla="*/ 2147483647 h 525"/>
              <a:gd name="T20" fmla="*/ 2147483647 w 793"/>
              <a:gd name="T21" fmla="*/ 2147483647 h 525"/>
              <a:gd name="T22" fmla="*/ 2147483647 w 793"/>
              <a:gd name="T23" fmla="*/ 2147483647 h 525"/>
              <a:gd name="T24" fmla="*/ 2147483647 w 793"/>
              <a:gd name="T25" fmla="*/ 2147483647 h 525"/>
              <a:gd name="T26" fmla="*/ 2147483647 w 793"/>
              <a:gd name="T27" fmla="*/ 2147483647 h 525"/>
              <a:gd name="T28" fmla="*/ 2147483647 w 793"/>
              <a:gd name="T29" fmla="*/ 2147483647 h 525"/>
              <a:gd name="T30" fmla="*/ 2147483647 w 793"/>
              <a:gd name="T31" fmla="*/ 2147483647 h 525"/>
              <a:gd name="T32" fmla="*/ 2147483647 w 793"/>
              <a:gd name="T33" fmla="*/ 2147483647 h 525"/>
              <a:gd name="T34" fmla="*/ 2147483647 w 793"/>
              <a:gd name="T35" fmla="*/ 2147483647 h 525"/>
              <a:gd name="T36" fmla="*/ 2147483647 w 793"/>
              <a:gd name="T37" fmla="*/ 2147483647 h 525"/>
              <a:gd name="T38" fmla="*/ 2147483647 w 793"/>
              <a:gd name="T39" fmla="*/ 2147483647 h 525"/>
              <a:gd name="T40" fmla="*/ 2147483647 w 793"/>
              <a:gd name="T41" fmla="*/ 2147483647 h 525"/>
              <a:gd name="T42" fmla="*/ 2147483647 w 793"/>
              <a:gd name="T43" fmla="*/ 2147483647 h 525"/>
              <a:gd name="T44" fmla="*/ 2147483647 w 793"/>
              <a:gd name="T45" fmla="*/ 2147483647 h 525"/>
              <a:gd name="T46" fmla="*/ 2147483647 w 793"/>
              <a:gd name="T47" fmla="*/ 2147483647 h 525"/>
              <a:gd name="T48" fmla="*/ 2147483647 w 793"/>
              <a:gd name="T49" fmla="*/ 2147483647 h 525"/>
              <a:gd name="T50" fmla="*/ 2147483647 w 793"/>
              <a:gd name="T51" fmla="*/ 2147483647 h 525"/>
              <a:gd name="T52" fmla="*/ 2147483647 w 793"/>
              <a:gd name="T53" fmla="*/ 0 h 525"/>
              <a:gd name="T54" fmla="*/ 2147483647 w 793"/>
              <a:gd name="T55" fmla="*/ 0 h 525"/>
              <a:gd name="T56" fmla="*/ 2147483647 w 793"/>
              <a:gd name="T57" fmla="*/ 0 h 525"/>
              <a:gd name="T58" fmla="*/ 2147483647 w 793"/>
              <a:gd name="T59" fmla="*/ 0 h 525"/>
              <a:gd name="T60" fmla="*/ 2147483647 w 793"/>
              <a:gd name="T61" fmla="*/ 0 h 525"/>
              <a:gd name="T62" fmla="*/ 2147483647 w 793"/>
              <a:gd name="T63" fmla="*/ 0 h 525"/>
              <a:gd name="T64" fmla="*/ 2147483647 w 793"/>
              <a:gd name="T65" fmla="*/ 0 h 525"/>
              <a:gd name="T66" fmla="*/ 2147483647 w 793"/>
              <a:gd name="T67" fmla="*/ 2147483647 h 525"/>
              <a:gd name="T68" fmla="*/ 2147483647 w 793"/>
              <a:gd name="T69" fmla="*/ 2147483647 h 525"/>
              <a:gd name="T70" fmla="*/ 2147483647 w 793"/>
              <a:gd name="T71" fmla="*/ 2147483647 h 525"/>
              <a:gd name="T72" fmla="*/ 2147483647 w 793"/>
              <a:gd name="T73" fmla="*/ 2147483647 h 525"/>
              <a:gd name="T74" fmla="*/ 2147483647 w 793"/>
              <a:gd name="T75" fmla="*/ 2147483647 h 525"/>
              <a:gd name="T76" fmla="*/ 2147483647 w 793"/>
              <a:gd name="T77" fmla="*/ 2147483647 h 525"/>
              <a:gd name="T78" fmla="*/ 2147483647 w 793"/>
              <a:gd name="T79" fmla="*/ 2147483647 h 525"/>
              <a:gd name="T80" fmla="*/ 2147483647 w 793"/>
              <a:gd name="T81" fmla="*/ 2147483647 h 525"/>
              <a:gd name="T82" fmla="*/ 2147483647 w 793"/>
              <a:gd name="T83" fmla="*/ 2147483647 h 525"/>
              <a:gd name="T84" fmla="*/ 2147483647 w 793"/>
              <a:gd name="T85" fmla="*/ 2147483647 h 525"/>
              <a:gd name="T86" fmla="*/ 2147483647 w 793"/>
              <a:gd name="T87" fmla="*/ 2147483647 h 525"/>
              <a:gd name="T88" fmla="*/ 0 w 793"/>
              <a:gd name="T89" fmla="*/ 2147483647 h 525"/>
              <a:gd name="T90" fmla="*/ 2147483647 w 793"/>
              <a:gd name="T91" fmla="*/ 2147483647 h 525"/>
              <a:gd name="T92" fmla="*/ 2147483647 w 793"/>
              <a:gd name="T93" fmla="*/ 2147483647 h 525"/>
              <a:gd name="T94" fmla="*/ 2147483647 w 793"/>
              <a:gd name="T95" fmla="*/ 2147483647 h 525"/>
              <a:gd name="T96" fmla="*/ 2147483647 w 793"/>
              <a:gd name="T97" fmla="*/ 2147483647 h 525"/>
              <a:gd name="T98" fmla="*/ 2147483647 w 793"/>
              <a:gd name="T99" fmla="*/ 2147483647 h 525"/>
              <a:gd name="T100" fmla="*/ 2147483647 w 793"/>
              <a:gd name="T101" fmla="*/ 2147483647 h 525"/>
              <a:gd name="T102" fmla="*/ 2147483647 w 793"/>
              <a:gd name="T103" fmla="*/ 2147483647 h 525"/>
              <a:gd name="T104" fmla="*/ 2147483647 w 793"/>
              <a:gd name="T105" fmla="*/ 2147483647 h 525"/>
              <a:gd name="T106" fmla="*/ 2147483647 w 793"/>
              <a:gd name="T107" fmla="*/ 2147483647 h 525"/>
              <a:gd name="T108" fmla="*/ 2147483647 w 793"/>
              <a:gd name="T109" fmla="*/ 2147483647 h 525"/>
              <a:gd name="T110" fmla="*/ 2147483647 w 793"/>
              <a:gd name="T111" fmla="*/ 2147483647 h 525"/>
              <a:gd name="T112" fmla="*/ 2147483647 w 793"/>
              <a:gd name="T113" fmla="*/ 2147483647 h 525"/>
              <a:gd name="T114" fmla="*/ 2147483647 w 793"/>
              <a:gd name="T115" fmla="*/ 2147483647 h 525"/>
              <a:gd name="T116" fmla="*/ 2147483647 w 793"/>
              <a:gd name="T117" fmla="*/ 2147483647 h 525"/>
              <a:gd name="T118" fmla="*/ 2147483647 w 793"/>
              <a:gd name="T119" fmla="*/ 2147483647 h 52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793"/>
              <a:gd name="T181" fmla="*/ 0 h 525"/>
              <a:gd name="T182" fmla="*/ 793 w 793"/>
              <a:gd name="T183" fmla="*/ 525 h 52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793" h="525">
                <a:moveTo>
                  <a:pt x="674" y="524"/>
                </a:moveTo>
                <a:lnTo>
                  <a:pt x="674" y="524"/>
                </a:lnTo>
                <a:lnTo>
                  <a:pt x="687" y="524"/>
                </a:lnTo>
                <a:lnTo>
                  <a:pt x="702" y="519"/>
                </a:lnTo>
                <a:lnTo>
                  <a:pt x="716" y="514"/>
                </a:lnTo>
                <a:lnTo>
                  <a:pt x="728" y="501"/>
                </a:lnTo>
                <a:lnTo>
                  <a:pt x="740" y="483"/>
                </a:lnTo>
                <a:lnTo>
                  <a:pt x="751" y="466"/>
                </a:lnTo>
                <a:lnTo>
                  <a:pt x="761" y="446"/>
                </a:lnTo>
                <a:lnTo>
                  <a:pt x="771" y="421"/>
                </a:lnTo>
                <a:lnTo>
                  <a:pt x="777" y="393"/>
                </a:lnTo>
                <a:lnTo>
                  <a:pt x="785" y="362"/>
                </a:lnTo>
                <a:lnTo>
                  <a:pt x="789" y="332"/>
                </a:lnTo>
                <a:lnTo>
                  <a:pt x="792" y="301"/>
                </a:lnTo>
                <a:lnTo>
                  <a:pt x="792" y="266"/>
                </a:lnTo>
                <a:lnTo>
                  <a:pt x="792" y="234"/>
                </a:lnTo>
                <a:lnTo>
                  <a:pt x="790" y="203"/>
                </a:lnTo>
                <a:lnTo>
                  <a:pt x="786" y="169"/>
                </a:lnTo>
                <a:lnTo>
                  <a:pt x="781" y="143"/>
                </a:lnTo>
                <a:lnTo>
                  <a:pt x="774" y="114"/>
                </a:lnTo>
                <a:lnTo>
                  <a:pt x="764" y="86"/>
                </a:lnTo>
                <a:lnTo>
                  <a:pt x="754" y="65"/>
                </a:lnTo>
                <a:lnTo>
                  <a:pt x="744" y="45"/>
                </a:lnTo>
                <a:lnTo>
                  <a:pt x="733" y="29"/>
                </a:lnTo>
                <a:lnTo>
                  <a:pt x="720" y="15"/>
                </a:lnTo>
                <a:lnTo>
                  <a:pt x="707" y="6"/>
                </a:lnTo>
                <a:lnTo>
                  <a:pt x="691" y="0"/>
                </a:lnTo>
                <a:lnTo>
                  <a:pt x="678" y="0"/>
                </a:lnTo>
                <a:lnTo>
                  <a:pt x="673" y="0"/>
                </a:lnTo>
                <a:lnTo>
                  <a:pt x="674" y="0"/>
                </a:lnTo>
                <a:lnTo>
                  <a:pt x="121" y="0"/>
                </a:lnTo>
                <a:lnTo>
                  <a:pt x="107" y="0"/>
                </a:lnTo>
                <a:lnTo>
                  <a:pt x="93" y="4"/>
                </a:lnTo>
                <a:lnTo>
                  <a:pt x="80" y="12"/>
                </a:lnTo>
                <a:lnTo>
                  <a:pt x="67" y="24"/>
                </a:lnTo>
                <a:lnTo>
                  <a:pt x="55" y="37"/>
                </a:lnTo>
                <a:lnTo>
                  <a:pt x="43" y="58"/>
                </a:lnTo>
                <a:lnTo>
                  <a:pt x="33" y="77"/>
                </a:lnTo>
                <a:lnTo>
                  <a:pt x="24" y="105"/>
                </a:lnTo>
                <a:lnTo>
                  <a:pt x="15" y="129"/>
                </a:lnTo>
                <a:lnTo>
                  <a:pt x="9" y="157"/>
                </a:lnTo>
                <a:lnTo>
                  <a:pt x="4" y="188"/>
                </a:lnTo>
                <a:lnTo>
                  <a:pt x="2" y="221"/>
                </a:lnTo>
                <a:lnTo>
                  <a:pt x="0" y="254"/>
                </a:lnTo>
                <a:lnTo>
                  <a:pt x="1" y="287"/>
                </a:lnTo>
                <a:lnTo>
                  <a:pt x="3" y="319"/>
                </a:lnTo>
                <a:lnTo>
                  <a:pt x="6" y="348"/>
                </a:lnTo>
                <a:lnTo>
                  <a:pt x="11" y="381"/>
                </a:lnTo>
                <a:lnTo>
                  <a:pt x="19" y="409"/>
                </a:lnTo>
                <a:lnTo>
                  <a:pt x="27" y="433"/>
                </a:lnTo>
                <a:lnTo>
                  <a:pt x="36" y="458"/>
                </a:lnTo>
                <a:lnTo>
                  <a:pt x="46" y="478"/>
                </a:lnTo>
                <a:lnTo>
                  <a:pt x="60" y="495"/>
                </a:lnTo>
                <a:lnTo>
                  <a:pt x="72" y="507"/>
                </a:lnTo>
                <a:lnTo>
                  <a:pt x="85" y="519"/>
                </a:lnTo>
                <a:lnTo>
                  <a:pt x="99" y="524"/>
                </a:lnTo>
                <a:lnTo>
                  <a:pt x="111" y="524"/>
                </a:lnTo>
                <a:lnTo>
                  <a:pt x="674" y="524"/>
                </a:lnTo>
              </a:path>
            </a:pathLst>
          </a:custGeom>
          <a:solidFill>
            <a:srgbClr val="80FFFF"/>
          </a:solidFill>
          <a:ln w="31441">
            <a:solidFill>
              <a:srgbClr val="000000"/>
            </a:solidFill>
            <a:round/>
            <a:headEnd/>
            <a:tailEnd/>
          </a:ln>
        </p:spPr>
        <p:txBody>
          <a:bodyPr/>
          <a:lstStyle/>
          <a:p>
            <a:endParaRPr lang="en-US" dirty="0"/>
          </a:p>
        </p:txBody>
      </p:sp>
      <p:sp>
        <p:nvSpPr>
          <p:cNvPr id="14" name="Text Box 12"/>
          <p:cNvSpPr txBox="1">
            <a:spLocks noChangeArrowheads="1"/>
          </p:cNvSpPr>
          <p:nvPr/>
        </p:nvSpPr>
        <p:spPr bwMode="auto">
          <a:xfrm>
            <a:off x="3468687" y="2743200"/>
            <a:ext cx="723900" cy="201613"/>
          </a:xfrm>
          <a:prstGeom prst="rect">
            <a:avLst/>
          </a:prstGeom>
          <a:noFill/>
          <a:ln w="9525">
            <a:noFill/>
            <a:miter lim="800000"/>
            <a:headEnd/>
            <a:tailEnd/>
          </a:ln>
        </p:spPr>
        <p:txBody>
          <a:bodyPr lIns="0" tIns="0" rIns="0" bIns="0"/>
          <a:lstStyle/>
          <a:p>
            <a:pPr defTabSz="471488">
              <a:buClr>
                <a:srgbClr val="7F604F"/>
              </a:buClr>
              <a:buSzPct val="90000"/>
              <a:buFont typeface="Monotype Sorts"/>
              <a:buNone/>
            </a:pPr>
            <a:r>
              <a:rPr lang="en-US" sz="1400" dirty="0">
                <a:latin typeface="Arial" pitchFamily="34" charset="0"/>
              </a:rPr>
              <a:t>Demand</a:t>
            </a:r>
            <a:endParaRPr lang="en-US" sz="2400" dirty="0">
              <a:latin typeface="Times New Roman" pitchFamily="18" charset="0"/>
            </a:endParaRPr>
          </a:p>
        </p:txBody>
      </p:sp>
      <p:sp>
        <p:nvSpPr>
          <p:cNvPr id="15" name="Text Box 13"/>
          <p:cNvSpPr txBox="1">
            <a:spLocks noChangeArrowheads="1"/>
          </p:cNvSpPr>
          <p:nvPr/>
        </p:nvSpPr>
        <p:spPr bwMode="auto">
          <a:xfrm>
            <a:off x="3392487" y="3043238"/>
            <a:ext cx="893763" cy="201612"/>
          </a:xfrm>
          <a:prstGeom prst="rect">
            <a:avLst/>
          </a:prstGeom>
          <a:noFill/>
          <a:ln w="9525">
            <a:noFill/>
            <a:miter lim="800000"/>
            <a:headEnd/>
            <a:tailEnd/>
          </a:ln>
        </p:spPr>
        <p:txBody>
          <a:bodyPr lIns="0" tIns="0" rIns="0" bIns="0"/>
          <a:lstStyle/>
          <a:p>
            <a:pPr defTabSz="471488">
              <a:buClr>
                <a:srgbClr val="7F604F"/>
              </a:buClr>
              <a:buSzPct val="90000"/>
              <a:buFont typeface="Monotype Sorts"/>
              <a:buNone/>
            </a:pPr>
            <a:r>
              <a:rPr lang="en-US" sz="1400" dirty="0">
                <a:latin typeface="Arial" pitchFamily="34" charset="0"/>
              </a:rPr>
              <a:t>Reduction</a:t>
            </a:r>
            <a:endParaRPr lang="en-US" sz="2400" dirty="0">
              <a:latin typeface="Times New Roman" pitchFamily="18" charset="0"/>
            </a:endParaRPr>
          </a:p>
        </p:txBody>
      </p:sp>
      <p:sp>
        <p:nvSpPr>
          <p:cNvPr id="16" name="Text Box 14"/>
          <p:cNvSpPr txBox="1">
            <a:spLocks noChangeArrowheads="1"/>
          </p:cNvSpPr>
          <p:nvPr/>
        </p:nvSpPr>
        <p:spPr bwMode="auto">
          <a:xfrm>
            <a:off x="3505200" y="4327485"/>
            <a:ext cx="603250" cy="201613"/>
          </a:xfrm>
          <a:prstGeom prst="rect">
            <a:avLst/>
          </a:prstGeom>
          <a:noFill/>
          <a:ln w="9525">
            <a:noFill/>
            <a:miter lim="800000"/>
            <a:headEnd/>
            <a:tailEnd/>
          </a:ln>
        </p:spPr>
        <p:txBody>
          <a:bodyPr lIns="0" tIns="0" rIns="0" bIns="0"/>
          <a:lstStyle/>
          <a:p>
            <a:pPr defTabSz="471488">
              <a:buClr>
                <a:srgbClr val="7F604F"/>
              </a:buClr>
              <a:buSzPct val="90000"/>
              <a:buFont typeface="Monotype Sorts"/>
              <a:buNone/>
            </a:pPr>
            <a:r>
              <a:rPr lang="en-US" sz="1400" dirty="0">
                <a:latin typeface="Arial" pitchFamily="34" charset="0"/>
              </a:rPr>
              <a:t>Supply</a:t>
            </a:r>
            <a:endParaRPr lang="en-US" sz="2400" dirty="0">
              <a:latin typeface="Times New Roman" pitchFamily="18" charset="0"/>
            </a:endParaRPr>
          </a:p>
        </p:txBody>
      </p:sp>
      <p:sp>
        <p:nvSpPr>
          <p:cNvPr id="17" name="Line 15"/>
          <p:cNvSpPr>
            <a:spLocks noChangeShapeType="1"/>
          </p:cNvSpPr>
          <p:nvPr/>
        </p:nvSpPr>
        <p:spPr bwMode="auto">
          <a:xfrm>
            <a:off x="2209800" y="2382798"/>
            <a:ext cx="798513" cy="417513"/>
          </a:xfrm>
          <a:prstGeom prst="line">
            <a:avLst/>
          </a:prstGeom>
          <a:noFill/>
          <a:ln w="18995">
            <a:solidFill>
              <a:srgbClr val="C20000"/>
            </a:solidFill>
            <a:round/>
            <a:headEnd/>
            <a:tailEnd type="triangle" w="med" len="med"/>
          </a:ln>
        </p:spPr>
        <p:txBody>
          <a:bodyPr/>
          <a:lstStyle/>
          <a:p>
            <a:endParaRPr lang="en-US" dirty="0"/>
          </a:p>
        </p:txBody>
      </p:sp>
      <p:sp>
        <p:nvSpPr>
          <p:cNvPr id="18" name="Line 16"/>
          <p:cNvSpPr>
            <a:spLocks noChangeShapeType="1"/>
          </p:cNvSpPr>
          <p:nvPr/>
        </p:nvSpPr>
        <p:spPr bwMode="auto">
          <a:xfrm flipV="1">
            <a:off x="2092325" y="3052723"/>
            <a:ext cx="909638" cy="38100"/>
          </a:xfrm>
          <a:prstGeom prst="line">
            <a:avLst/>
          </a:prstGeom>
          <a:noFill/>
          <a:ln w="18995">
            <a:solidFill>
              <a:srgbClr val="C20000"/>
            </a:solidFill>
            <a:round/>
            <a:headEnd/>
            <a:tailEnd type="triangle" w="med" len="med"/>
          </a:ln>
        </p:spPr>
        <p:txBody>
          <a:bodyPr/>
          <a:lstStyle/>
          <a:p>
            <a:endParaRPr lang="en-US" dirty="0"/>
          </a:p>
        </p:txBody>
      </p:sp>
      <p:sp>
        <p:nvSpPr>
          <p:cNvPr id="19" name="Line 17"/>
          <p:cNvSpPr>
            <a:spLocks noChangeShapeType="1"/>
          </p:cNvSpPr>
          <p:nvPr/>
        </p:nvSpPr>
        <p:spPr bwMode="auto">
          <a:xfrm>
            <a:off x="2332038" y="4130635"/>
            <a:ext cx="766762" cy="101600"/>
          </a:xfrm>
          <a:prstGeom prst="line">
            <a:avLst/>
          </a:prstGeom>
          <a:noFill/>
          <a:ln w="18995">
            <a:solidFill>
              <a:srgbClr val="C20000"/>
            </a:solidFill>
            <a:round/>
            <a:headEnd/>
            <a:tailEnd type="triangle" w="med" len="med"/>
          </a:ln>
        </p:spPr>
        <p:txBody>
          <a:bodyPr/>
          <a:lstStyle/>
          <a:p>
            <a:endParaRPr lang="en-US" dirty="0"/>
          </a:p>
        </p:txBody>
      </p:sp>
      <p:sp>
        <p:nvSpPr>
          <p:cNvPr id="20" name="Line 18"/>
          <p:cNvSpPr>
            <a:spLocks noChangeShapeType="1"/>
          </p:cNvSpPr>
          <p:nvPr/>
        </p:nvSpPr>
        <p:spPr bwMode="auto">
          <a:xfrm flipV="1">
            <a:off x="2438401" y="4592598"/>
            <a:ext cx="647700" cy="76200"/>
          </a:xfrm>
          <a:prstGeom prst="line">
            <a:avLst/>
          </a:prstGeom>
          <a:noFill/>
          <a:ln w="18995">
            <a:solidFill>
              <a:srgbClr val="C20000"/>
            </a:solidFill>
            <a:round/>
            <a:headEnd/>
            <a:tailEnd type="triangle" w="med" len="med"/>
          </a:ln>
        </p:spPr>
        <p:txBody>
          <a:bodyPr/>
          <a:lstStyle/>
          <a:p>
            <a:endParaRPr lang="en-US" dirty="0"/>
          </a:p>
        </p:txBody>
      </p:sp>
      <p:sp>
        <p:nvSpPr>
          <p:cNvPr id="21" name="Line 19"/>
          <p:cNvSpPr>
            <a:spLocks noChangeShapeType="1"/>
          </p:cNvSpPr>
          <p:nvPr/>
        </p:nvSpPr>
        <p:spPr bwMode="auto">
          <a:xfrm flipV="1">
            <a:off x="2590800" y="4886283"/>
            <a:ext cx="533400" cy="392114"/>
          </a:xfrm>
          <a:prstGeom prst="line">
            <a:avLst/>
          </a:prstGeom>
          <a:noFill/>
          <a:ln w="18995">
            <a:solidFill>
              <a:srgbClr val="C20000"/>
            </a:solidFill>
            <a:round/>
            <a:headEnd/>
            <a:tailEnd type="triangle" w="med" len="med"/>
          </a:ln>
        </p:spPr>
        <p:txBody>
          <a:bodyPr/>
          <a:lstStyle/>
          <a:p>
            <a:endParaRPr lang="en-US" dirty="0"/>
          </a:p>
        </p:txBody>
      </p:sp>
      <p:sp>
        <p:nvSpPr>
          <p:cNvPr id="22" name="Text Box 20"/>
          <p:cNvSpPr txBox="1">
            <a:spLocks noChangeArrowheads="1"/>
          </p:cNvSpPr>
          <p:nvPr/>
        </p:nvSpPr>
        <p:spPr bwMode="auto">
          <a:xfrm>
            <a:off x="3352800" y="4624348"/>
            <a:ext cx="909638" cy="206375"/>
          </a:xfrm>
          <a:prstGeom prst="rect">
            <a:avLst/>
          </a:prstGeom>
          <a:noFill/>
          <a:ln w="9525">
            <a:noFill/>
            <a:miter lim="800000"/>
            <a:headEnd/>
            <a:tailEnd/>
          </a:ln>
        </p:spPr>
        <p:txBody>
          <a:bodyPr lIns="0" tIns="0" rIns="0" bIns="0"/>
          <a:lstStyle/>
          <a:p>
            <a:pPr defTabSz="471488">
              <a:buClr>
                <a:srgbClr val="7F604F"/>
              </a:buClr>
              <a:buSzPct val="90000"/>
              <a:buFont typeface="Monotype Sorts"/>
              <a:buNone/>
            </a:pPr>
            <a:r>
              <a:rPr lang="en-US" sz="1400" dirty="0">
                <a:latin typeface="Arial" pitchFamily="34" charset="0"/>
              </a:rPr>
              <a:t>Reduction</a:t>
            </a:r>
            <a:endParaRPr lang="en-US" sz="2400" dirty="0">
              <a:latin typeface="Times New Roman" pitchFamily="18" charset="0"/>
            </a:endParaRPr>
          </a:p>
        </p:txBody>
      </p:sp>
      <p:graphicFrame>
        <p:nvGraphicFramePr>
          <p:cNvPr id="23" name="Diagram 22"/>
          <p:cNvGraphicFramePr/>
          <p:nvPr/>
        </p:nvGraphicFramePr>
        <p:xfrm>
          <a:off x="5181600" y="2244684"/>
          <a:ext cx="3352800" cy="27083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4" name="TextBox 23"/>
          <p:cNvSpPr txBox="1"/>
          <p:nvPr/>
        </p:nvSpPr>
        <p:spPr>
          <a:xfrm>
            <a:off x="685800" y="1696998"/>
            <a:ext cx="2057400" cy="323165"/>
          </a:xfrm>
          <a:prstGeom prst="rect">
            <a:avLst/>
          </a:prstGeom>
          <a:noFill/>
        </p:spPr>
        <p:txBody>
          <a:bodyPr wrap="square" rtlCol="0">
            <a:spAutoFit/>
          </a:bodyPr>
          <a:lstStyle/>
          <a:p>
            <a:r>
              <a:rPr lang="en-US" sz="1500" u="sng" dirty="0" smtClean="0">
                <a:latin typeface="+mn-lt"/>
              </a:rPr>
              <a:t>5 Main Ingredients</a:t>
            </a:r>
            <a:endParaRPr lang="en-US" sz="1500" u="sng" dirty="0">
              <a:latin typeface="+mn-lt"/>
            </a:endParaRPr>
          </a:p>
        </p:txBody>
      </p:sp>
      <p:sp>
        <p:nvSpPr>
          <p:cNvPr id="25" name="TextBox 24"/>
          <p:cNvSpPr txBox="1"/>
          <p:nvPr/>
        </p:nvSpPr>
        <p:spPr>
          <a:xfrm>
            <a:off x="3200400" y="1696998"/>
            <a:ext cx="1524000" cy="323165"/>
          </a:xfrm>
          <a:prstGeom prst="rect">
            <a:avLst/>
          </a:prstGeom>
          <a:noFill/>
        </p:spPr>
        <p:txBody>
          <a:bodyPr wrap="square" rtlCol="0">
            <a:spAutoFit/>
          </a:bodyPr>
          <a:lstStyle/>
          <a:p>
            <a:r>
              <a:rPr lang="en-US" sz="1500" u="sng" dirty="0" smtClean="0">
                <a:latin typeface="+mn-lt"/>
              </a:rPr>
              <a:t>2 Categories</a:t>
            </a:r>
            <a:endParaRPr lang="en-US" sz="1500" u="sng" dirty="0">
              <a:latin typeface="+mn-lt"/>
            </a:endParaRPr>
          </a:p>
        </p:txBody>
      </p:sp>
      <p:sp>
        <p:nvSpPr>
          <p:cNvPr id="26" name="TextBox 25"/>
          <p:cNvSpPr txBox="1"/>
          <p:nvPr/>
        </p:nvSpPr>
        <p:spPr>
          <a:xfrm>
            <a:off x="5181600" y="1524000"/>
            <a:ext cx="2438400" cy="553998"/>
          </a:xfrm>
          <a:prstGeom prst="rect">
            <a:avLst/>
          </a:prstGeom>
          <a:noFill/>
        </p:spPr>
        <p:txBody>
          <a:bodyPr wrap="square" rtlCol="0">
            <a:spAutoFit/>
          </a:bodyPr>
          <a:lstStyle/>
          <a:p>
            <a:pPr algn="ctr"/>
            <a:r>
              <a:rPr lang="en-US" sz="1500" u="sng" dirty="0" smtClean="0">
                <a:latin typeface="+mn-lt"/>
              </a:rPr>
              <a:t>Outcomes or Impacts </a:t>
            </a:r>
          </a:p>
          <a:p>
            <a:pPr algn="ctr"/>
            <a:r>
              <a:rPr lang="en-US" sz="1500" u="sng" dirty="0" smtClean="0">
                <a:latin typeface="+mn-lt"/>
              </a:rPr>
              <a:t>Sought in 3 Areas</a:t>
            </a:r>
            <a:endParaRPr lang="en-US" sz="1500" u="sng" dirty="0">
              <a:latin typeface="+mn-lt"/>
            </a:endParaRPr>
          </a:p>
        </p:txBody>
      </p:sp>
      <p:sp>
        <p:nvSpPr>
          <p:cNvPr id="27" name="Line 15"/>
          <p:cNvSpPr>
            <a:spLocks noChangeShapeType="1"/>
          </p:cNvSpPr>
          <p:nvPr/>
        </p:nvSpPr>
        <p:spPr bwMode="auto">
          <a:xfrm>
            <a:off x="4495801" y="3124200"/>
            <a:ext cx="762000" cy="304800"/>
          </a:xfrm>
          <a:prstGeom prst="line">
            <a:avLst/>
          </a:prstGeom>
          <a:noFill/>
          <a:ln w="18995">
            <a:solidFill>
              <a:srgbClr val="C20000"/>
            </a:solidFill>
            <a:round/>
            <a:headEnd/>
            <a:tailEnd type="triangle" w="med" len="med"/>
          </a:ln>
        </p:spPr>
        <p:txBody>
          <a:bodyPr/>
          <a:lstStyle/>
          <a:p>
            <a:endParaRPr lang="en-US" dirty="0"/>
          </a:p>
        </p:txBody>
      </p:sp>
      <p:sp>
        <p:nvSpPr>
          <p:cNvPr id="28" name="Line 15"/>
          <p:cNvSpPr>
            <a:spLocks noChangeShapeType="1"/>
          </p:cNvSpPr>
          <p:nvPr/>
        </p:nvSpPr>
        <p:spPr bwMode="auto">
          <a:xfrm flipV="1">
            <a:off x="4572000" y="4287798"/>
            <a:ext cx="685800" cy="284202"/>
          </a:xfrm>
          <a:prstGeom prst="line">
            <a:avLst/>
          </a:prstGeom>
          <a:noFill/>
          <a:ln w="18995">
            <a:solidFill>
              <a:srgbClr val="C20000"/>
            </a:solidFill>
            <a:round/>
            <a:headEnd/>
            <a:tailEnd type="triangle" w="med" len="med"/>
          </a:ln>
        </p:spPr>
        <p:txBody>
          <a:bodyPr/>
          <a:lstStyle/>
          <a:p>
            <a:endParaRPr lang="en-US" dirty="0"/>
          </a:p>
        </p:txBody>
      </p:sp>
      <p:sp>
        <p:nvSpPr>
          <p:cNvPr id="29" name="Slide Number Placeholder 5"/>
          <p:cNvSpPr txBox="1">
            <a:spLocks/>
          </p:cNvSpPr>
          <p:nvPr/>
        </p:nvSpPr>
        <p:spPr>
          <a:xfrm>
            <a:off x="8129016" y="5810250"/>
            <a:ext cx="609600" cy="36195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1ABDB014-6A74-4B4B-A725-38DDD95CDA2B}" type="slidenum">
              <a:rPr kumimoji="0" lang="en-US" sz="1400" b="1" i="0" u="none" strike="noStrike" kern="1200" cap="none" spc="0" normalizeH="0" noProof="0" smtClean="0">
                <a:ln>
                  <a:noFill/>
                </a:ln>
                <a:solidFill>
                  <a:schemeClr val="bg1"/>
                </a:solidFill>
                <a:effectLst/>
                <a:uLnTx/>
                <a:uFillTx/>
                <a:latin typeface="Verdana"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6</a:t>
            </a:fld>
            <a:endParaRPr kumimoji="0" lang="en-US" sz="1400" b="1" i="0" u="none" strike="noStrike" kern="1200" cap="none" spc="0" normalizeH="0" noProof="0" dirty="0">
              <a:ln>
                <a:noFill/>
              </a:ln>
              <a:solidFill>
                <a:schemeClr val="bg1"/>
              </a:solidFill>
              <a:effectLst/>
              <a:uLnTx/>
              <a:uFillTx/>
              <a:latin typeface="Verdana" pitchFamily="34"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609600" y="152400"/>
            <a:ext cx="8021637" cy="1143000"/>
          </a:xfrm>
        </p:spPr>
        <p:txBody>
          <a:bodyPr>
            <a:normAutofit fontScale="90000"/>
          </a:bodyPr>
          <a:lstStyle/>
          <a:p>
            <a:pPr algn="ctr" eaLnBrk="1" hangingPunct="1"/>
            <a:r>
              <a:rPr lang="en-US" sz="3200" b="1" dirty="0" smtClean="0"/>
              <a:t>How Does Evidence-based Policy </a:t>
            </a:r>
            <a:br>
              <a:rPr lang="en-US" sz="3200" b="1" dirty="0" smtClean="0"/>
            </a:br>
            <a:r>
              <a:rPr lang="en-US" sz="3200" b="1" dirty="0" smtClean="0"/>
              <a:t>Link to the CICAD Policy Framework?</a:t>
            </a:r>
          </a:p>
        </p:txBody>
      </p:sp>
      <p:sp>
        <p:nvSpPr>
          <p:cNvPr id="19" name="Slide Number Placeholder 5"/>
          <p:cNvSpPr>
            <a:spLocks noGrp="1"/>
          </p:cNvSpPr>
          <p:nvPr>
            <p:ph type="sldNum" sz="quarter" idx="12"/>
          </p:nvPr>
        </p:nvSpPr>
        <p:spPr/>
        <p:txBody>
          <a:bodyPr/>
          <a:lstStyle/>
          <a:p>
            <a:pPr>
              <a:defRPr/>
            </a:pPr>
            <a:fld id="{1ABDB014-6A74-4B4B-A725-38DDD95CDA2B}" type="slidenum">
              <a:rPr lang="en-US"/>
              <a:pPr>
                <a:defRPr/>
              </a:pPr>
              <a:t>7</a:t>
            </a:fld>
            <a:endParaRPr lang="en-US" dirty="0"/>
          </a:p>
        </p:txBody>
      </p:sp>
      <p:sp>
        <p:nvSpPr>
          <p:cNvPr id="17412" name="Rectangle 3"/>
          <p:cNvSpPr>
            <a:spLocks noGrp="1" noChangeArrowheads="1"/>
          </p:cNvSpPr>
          <p:nvPr>
            <p:ph sz="quarter" idx="1"/>
          </p:nvPr>
        </p:nvSpPr>
        <p:spPr>
          <a:xfrm>
            <a:off x="990600" y="1676400"/>
            <a:ext cx="3810000" cy="4191000"/>
          </a:xfrm>
        </p:spPr>
        <p:txBody>
          <a:bodyPr>
            <a:normAutofit lnSpcReduction="10000"/>
          </a:bodyPr>
          <a:lstStyle/>
          <a:p>
            <a:pPr eaLnBrk="1" hangingPunct="1">
              <a:lnSpc>
                <a:spcPct val="80000"/>
              </a:lnSpc>
            </a:pPr>
            <a:r>
              <a:rPr lang="en-US" sz="1800" b="1" i="1" dirty="0" smtClean="0"/>
              <a:t>Community</a:t>
            </a:r>
            <a:r>
              <a:rPr lang="en-US" sz="1800" dirty="0" smtClean="0"/>
              <a:t>:  The Constituent elements that have a stake in the pursuit</a:t>
            </a:r>
          </a:p>
          <a:p>
            <a:pPr eaLnBrk="1" hangingPunct="1">
              <a:lnSpc>
                <a:spcPct val="80000"/>
              </a:lnSpc>
            </a:pPr>
            <a:endParaRPr lang="en-US" sz="1800" i="1" dirty="0" smtClean="0"/>
          </a:p>
          <a:p>
            <a:pPr eaLnBrk="1" hangingPunct="1">
              <a:lnSpc>
                <a:spcPct val="80000"/>
              </a:lnSpc>
            </a:pPr>
            <a:r>
              <a:rPr lang="en-US" sz="1800" b="1" i="1" dirty="0" smtClean="0"/>
              <a:t>Strategy</a:t>
            </a:r>
            <a:r>
              <a:rPr lang="en-US" sz="1800" dirty="0" smtClean="0"/>
              <a:t>:  Mechanism that allows Goals to be pursued</a:t>
            </a:r>
          </a:p>
          <a:p>
            <a:pPr eaLnBrk="1" hangingPunct="1">
              <a:lnSpc>
                <a:spcPct val="80000"/>
              </a:lnSpc>
            </a:pPr>
            <a:endParaRPr lang="en-US" sz="1800" dirty="0" smtClean="0"/>
          </a:p>
          <a:p>
            <a:pPr eaLnBrk="1" hangingPunct="1">
              <a:lnSpc>
                <a:spcPct val="80000"/>
              </a:lnSpc>
            </a:pPr>
            <a:r>
              <a:rPr lang="en-US" sz="1800" b="1" i="1" dirty="0" smtClean="0"/>
              <a:t>Evaluation</a:t>
            </a:r>
            <a:r>
              <a:rPr lang="en-US" sz="1800" dirty="0" smtClean="0"/>
              <a:t>:  Mechanism that guides the pursuit; research and evaluation; feedback loop provided through Performance Measurement</a:t>
            </a:r>
          </a:p>
          <a:p>
            <a:pPr eaLnBrk="1" hangingPunct="1">
              <a:lnSpc>
                <a:spcPct val="80000"/>
              </a:lnSpc>
            </a:pPr>
            <a:endParaRPr lang="en-US" sz="1800" dirty="0" smtClean="0"/>
          </a:p>
          <a:p>
            <a:pPr eaLnBrk="1" hangingPunct="1">
              <a:lnSpc>
                <a:spcPct val="80000"/>
              </a:lnSpc>
            </a:pPr>
            <a:r>
              <a:rPr lang="en-US" sz="1800" b="1" i="1" dirty="0" smtClean="0"/>
              <a:t>Budget</a:t>
            </a:r>
            <a:r>
              <a:rPr lang="en-US" sz="1800" i="1" dirty="0" smtClean="0"/>
              <a:t>:  </a:t>
            </a:r>
            <a:r>
              <a:rPr lang="en-US" sz="1800" dirty="0" smtClean="0"/>
              <a:t>Mechanism that allows resources to be used for the pursuit of goals and objectives</a:t>
            </a:r>
          </a:p>
        </p:txBody>
      </p:sp>
      <p:sp>
        <p:nvSpPr>
          <p:cNvPr id="17413" name="Rectangle 5"/>
          <p:cNvSpPr>
            <a:spLocks noChangeArrowheads="1"/>
          </p:cNvSpPr>
          <p:nvPr/>
        </p:nvSpPr>
        <p:spPr bwMode="auto">
          <a:xfrm>
            <a:off x="5410200" y="2590800"/>
            <a:ext cx="990600" cy="609600"/>
          </a:xfrm>
          <a:prstGeom prst="rect">
            <a:avLst/>
          </a:prstGeom>
          <a:solidFill>
            <a:srgbClr val="99CCFF"/>
          </a:solidFill>
          <a:ln w="9525">
            <a:solidFill>
              <a:schemeClr val="tx1"/>
            </a:solidFill>
            <a:miter lim="800000"/>
            <a:headEnd/>
            <a:tailEnd/>
          </a:ln>
        </p:spPr>
        <p:txBody>
          <a:bodyPr wrap="none" anchor="ctr"/>
          <a:lstStyle/>
          <a:p>
            <a:endParaRPr lang="en-US" dirty="0"/>
          </a:p>
        </p:txBody>
      </p:sp>
      <p:sp>
        <p:nvSpPr>
          <p:cNvPr id="17414" name="Rectangle 6"/>
          <p:cNvSpPr>
            <a:spLocks noChangeArrowheads="1"/>
          </p:cNvSpPr>
          <p:nvPr/>
        </p:nvSpPr>
        <p:spPr bwMode="auto">
          <a:xfrm>
            <a:off x="7010400" y="2590800"/>
            <a:ext cx="990600" cy="609600"/>
          </a:xfrm>
          <a:prstGeom prst="rect">
            <a:avLst/>
          </a:prstGeom>
          <a:solidFill>
            <a:srgbClr val="99CCFF"/>
          </a:solidFill>
          <a:ln w="9525">
            <a:solidFill>
              <a:schemeClr val="tx1"/>
            </a:solidFill>
            <a:miter lim="800000"/>
            <a:headEnd/>
            <a:tailEnd/>
          </a:ln>
        </p:spPr>
        <p:txBody>
          <a:bodyPr wrap="none" anchor="ctr"/>
          <a:lstStyle/>
          <a:p>
            <a:endParaRPr lang="en-US" dirty="0"/>
          </a:p>
        </p:txBody>
      </p:sp>
      <p:sp>
        <p:nvSpPr>
          <p:cNvPr id="17415" name="Rectangle 7"/>
          <p:cNvSpPr>
            <a:spLocks noChangeArrowheads="1"/>
          </p:cNvSpPr>
          <p:nvPr/>
        </p:nvSpPr>
        <p:spPr bwMode="auto">
          <a:xfrm>
            <a:off x="5410200" y="3886200"/>
            <a:ext cx="990600" cy="609600"/>
          </a:xfrm>
          <a:prstGeom prst="rect">
            <a:avLst/>
          </a:prstGeom>
          <a:solidFill>
            <a:srgbClr val="99CCFF"/>
          </a:solidFill>
          <a:ln w="9525">
            <a:solidFill>
              <a:schemeClr val="tx1"/>
            </a:solidFill>
            <a:miter lim="800000"/>
            <a:headEnd/>
            <a:tailEnd/>
          </a:ln>
        </p:spPr>
        <p:txBody>
          <a:bodyPr wrap="none" anchor="ctr"/>
          <a:lstStyle/>
          <a:p>
            <a:endParaRPr lang="en-US" dirty="0"/>
          </a:p>
        </p:txBody>
      </p:sp>
      <p:sp>
        <p:nvSpPr>
          <p:cNvPr id="17416" name="Rectangle 8"/>
          <p:cNvSpPr>
            <a:spLocks noChangeArrowheads="1"/>
          </p:cNvSpPr>
          <p:nvPr/>
        </p:nvSpPr>
        <p:spPr bwMode="auto">
          <a:xfrm>
            <a:off x="7010400" y="3886200"/>
            <a:ext cx="990600" cy="609600"/>
          </a:xfrm>
          <a:prstGeom prst="rect">
            <a:avLst/>
          </a:prstGeom>
          <a:solidFill>
            <a:srgbClr val="99CCFF"/>
          </a:solidFill>
          <a:ln w="9525">
            <a:solidFill>
              <a:schemeClr val="tx1"/>
            </a:solidFill>
            <a:miter lim="800000"/>
            <a:headEnd/>
            <a:tailEnd/>
          </a:ln>
        </p:spPr>
        <p:txBody>
          <a:bodyPr wrap="none" anchor="ctr"/>
          <a:lstStyle/>
          <a:p>
            <a:endParaRPr lang="en-US" dirty="0"/>
          </a:p>
        </p:txBody>
      </p:sp>
      <p:sp>
        <p:nvSpPr>
          <p:cNvPr id="17417" name="Line 9"/>
          <p:cNvSpPr>
            <a:spLocks noChangeShapeType="1"/>
          </p:cNvSpPr>
          <p:nvPr/>
        </p:nvSpPr>
        <p:spPr bwMode="auto">
          <a:xfrm>
            <a:off x="6400800" y="2895600"/>
            <a:ext cx="609600" cy="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17418" name="Line 10"/>
          <p:cNvSpPr>
            <a:spLocks noChangeShapeType="1"/>
          </p:cNvSpPr>
          <p:nvPr/>
        </p:nvSpPr>
        <p:spPr bwMode="auto">
          <a:xfrm>
            <a:off x="6400800" y="4191000"/>
            <a:ext cx="609600" cy="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17419" name="Line 11"/>
          <p:cNvSpPr>
            <a:spLocks noChangeShapeType="1"/>
          </p:cNvSpPr>
          <p:nvPr/>
        </p:nvSpPr>
        <p:spPr bwMode="auto">
          <a:xfrm>
            <a:off x="5867400" y="3200400"/>
            <a:ext cx="0" cy="68580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17420" name="Line 12"/>
          <p:cNvSpPr>
            <a:spLocks noChangeShapeType="1"/>
          </p:cNvSpPr>
          <p:nvPr/>
        </p:nvSpPr>
        <p:spPr bwMode="auto">
          <a:xfrm>
            <a:off x="7543800" y="3200400"/>
            <a:ext cx="0" cy="68580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17421" name="Text Box 13"/>
          <p:cNvSpPr txBox="1">
            <a:spLocks noChangeArrowheads="1"/>
          </p:cNvSpPr>
          <p:nvPr/>
        </p:nvSpPr>
        <p:spPr bwMode="auto">
          <a:xfrm>
            <a:off x="5638800" y="2819400"/>
            <a:ext cx="533400" cy="274638"/>
          </a:xfrm>
          <a:prstGeom prst="rect">
            <a:avLst/>
          </a:prstGeom>
          <a:noFill/>
          <a:ln w="9525">
            <a:noFill/>
            <a:miter lim="800000"/>
            <a:headEnd/>
            <a:tailEnd/>
          </a:ln>
        </p:spPr>
        <p:txBody>
          <a:bodyPr>
            <a:spAutoFit/>
          </a:bodyPr>
          <a:lstStyle/>
          <a:p>
            <a:pPr>
              <a:spcBef>
                <a:spcPct val="50000"/>
              </a:spcBef>
            </a:pPr>
            <a:endParaRPr lang="en-US" sz="1200" b="0" dirty="0">
              <a:solidFill>
                <a:schemeClr val="tx1"/>
              </a:solidFill>
              <a:latin typeface="Tahoma" pitchFamily="34" charset="0"/>
            </a:endParaRPr>
          </a:p>
        </p:txBody>
      </p:sp>
      <p:sp>
        <p:nvSpPr>
          <p:cNvPr id="17422" name="Text Box 14"/>
          <p:cNvSpPr txBox="1">
            <a:spLocks noChangeArrowheads="1"/>
          </p:cNvSpPr>
          <p:nvPr/>
        </p:nvSpPr>
        <p:spPr bwMode="auto">
          <a:xfrm>
            <a:off x="7162800" y="2803525"/>
            <a:ext cx="914400" cy="244475"/>
          </a:xfrm>
          <a:prstGeom prst="rect">
            <a:avLst/>
          </a:prstGeom>
          <a:noFill/>
          <a:ln w="9525">
            <a:noFill/>
            <a:miter lim="800000"/>
            <a:headEnd/>
            <a:tailEnd/>
          </a:ln>
        </p:spPr>
        <p:txBody>
          <a:bodyPr>
            <a:spAutoFit/>
          </a:bodyPr>
          <a:lstStyle/>
          <a:p>
            <a:pPr>
              <a:spcBef>
                <a:spcPct val="50000"/>
              </a:spcBef>
            </a:pPr>
            <a:r>
              <a:rPr lang="en-US" sz="1000" b="0" dirty="0">
                <a:solidFill>
                  <a:schemeClr val="tx1"/>
                </a:solidFill>
                <a:latin typeface="Tahoma" pitchFamily="34" charset="0"/>
              </a:rPr>
              <a:t>Strategy</a:t>
            </a:r>
          </a:p>
        </p:txBody>
      </p:sp>
      <p:sp>
        <p:nvSpPr>
          <p:cNvPr id="17423" name="Text Box 15"/>
          <p:cNvSpPr txBox="1">
            <a:spLocks noChangeArrowheads="1"/>
          </p:cNvSpPr>
          <p:nvPr/>
        </p:nvSpPr>
        <p:spPr bwMode="auto">
          <a:xfrm>
            <a:off x="5486400" y="2819400"/>
            <a:ext cx="838200" cy="244475"/>
          </a:xfrm>
          <a:prstGeom prst="rect">
            <a:avLst/>
          </a:prstGeom>
          <a:noFill/>
          <a:ln w="9525">
            <a:noFill/>
            <a:miter lim="800000"/>
            <a:headEnd/>
            <a:tailEnd/>
          </a:ln>
        </p:spPr>
        <p:txBody>
          <a:bodyPr>
            <a:spAutoFit/>
          </a:bodyPr>
          <a:lstStyle/>
          <a:p>
            <a:pPr>
              <a:spcBef>
                <a:spcPct val="50000"/>
              </a:spcBef>
            </a:pPr>
            <a:r>
              <a:rPr lang="en-US" sz="1000" b="0" dirty="0">
                <a:solidFill>
                  <a:schemeClr val="tx1"/>
                </a:solidFill>
                <a:latin typeface="Tahoma" pitchFamily="34" charset="0"/>
              </a:rPr>
              <a:t>Community</a:t>
            </a:r>
          </a:p>
        </p:txBody>
      </p:sp>
      <p:sp>
        <p:nvSpPr>
          <p:cNvPr id="17424" name="Text Box 16"/>
          <p:cNvSpPr txBox="1">
            <a:spLocks noChangeArrowheads="1"/>
          </p:cNvSpPr>
          <p:nvPr/>
        </p:nvSpPr>
        <p:spPr bwMode="auto">
          <a:xfrm>
            <a:off x="7162800" y="4098925"/>
            <a:ext cx="762000" cy="244475"/>
          </a:xfrm>
          <a:prstGeom prst="rect">
            <a:avLst/>
          </a:prstGeom>
          <a:noFill/>
          <a:ln w="9525">
            <a:noFill/>
            <a:miter lim="800000"/>
            <a:headEnd/>
            <a:tailEnd/>
          </a:ln>
        </p:spPr>
        <p:txBody>
          <a:bodyPr>
            <a:spAutoFit/>
          </a:bodyPr>
          <a:lstStyle/>
          <a:p>
            <a:pPr>
              <a:spcBef>
                <a:spcPct val="50000"/>
              </a:spcBef>
            </a:pPr>
            <a:r>
              <a:rPr lang="en-US" sz="1000" b="0" dirty="0">
                <a:solidFill>
                  <a:schemeClr val="tx1"/>
                </a:solidFill>
                <a:latin typeface="Tahoma" pitchFamily="34" charset="0"/>
              </a:rPr>
              <a:t>Budget</a:t>
            </a:r>
          </a:p>
        </p:txBody>
      </p:sp>
      <p:sp>
        <p:nvSpPr>
          <p:cNvPr id="17425" name="Text Box 17"/>
          <p:cNvSpPr txBox="1">
            <a:spLocks noChangeArrowheads="1"/>
          </p:cNvSpPr>
          <p:nvPr/>
        </p:nvSpPr>
        <p:spPr bwMode="auto">
          <a:xfrm>
            <a:off x="5486400" y="4114800"/>
            <a:ext cx="914400" cy="244475"/>
          </a:xfrm>
          <a:prstGeom prst="rect">
            <a:avLst/>
          </a:prstGeom>
          <a:noFill/>
          <a:ln w="9525">
            <a:noFill/>
            <a:miter lim="800000"/>
            <a:headEnd/>
            <a:tailEnd/>
          </a:ln>
        </p:spPr>
        <p:txBody>
          <a:bodyPr>
            <a:spAutoFit/>
          </a:bodyPr>
          <a:lstStyle/>
          <a:p>
            <a:pPr>
              <a:spcBef>
                <a:spcPct val="50000"/>
              </a:spcBef>
            </a:pPr>
            <a:r>
              <a:rPr lang="en-US" sz="1000" b="0" dirty="0">
                <a:solidFill>
                  <a:schemeClr val="tx1"/>
                </a:solidFill>
                <a:latin typeface="Tahoma" pitchFamily="34" charset="0"/>
              </a:rPr>
              <a:t>Evaluation</a:t>
            </a:r>
          </a:p>
        </p:txBody>
      </p:sp>
      <p:sp>
        <p:nvSpPr>
          <p:cNvPr id="17426" name="Line 19"/>
          <p:cNvSpPr>
            <a:spLocks noChangeShapeType="1"/>
          </p:cNvSpPr>
          <p:nvPr/>
        </p:nvSpPr>
        <p:spPr bwMode="auto">
          <a:xfrm flipH="1" flipV="1">
            <a:off x="6477000" y="3276600"/>
            <a:ext cx="457200" cy="533400"/>
          </a:xfrm>
          <a:prstGeom prst="line">
            <a:avLst/>
          </a:prstGeom>
          <a:noFill/>
          <a:ln w="9525">
            <a:solidFill>
              <a:schemeClr val="tx1"/>
            </a:solidFill>
            <a:miter lim="800000"/>
            <a:headEnd type="triangle" w="med" len="med"/>
            <a:tailEnd type="triangle" w="med" len="med"/>
          </a:ln>
        </p:spPr>
        <p:txBody>
          <a:bodyPr wrap="none"/>
          <a:lstStyle/>
          <a:p>
            <a:endParaRPr lang="en-US" dirty="0"/>
          </a:p>
        </p:txBody>
      </p:sp>
      <p:sp>
        <p:nvSpPr>
          <p:cNvPr id="17427" name="Line 22"/>
          <p:cNvSpPr>
            <a:spLocks noChangeShapeType="1"/>
          </p:cNvSpPr>
          <p:nvPr/>
        </p:nvSpPr>
        <p:spPr bwMode="auto">
          <a:xfrm flipV="1">
            <a:off x="6477000" y="3276600"/>
            <a:ext cx="457200" cy="533400"/>
          </a:xfrm>
          <a:prstGeom prst="line">
            <a:avLst/>
          </a:prstGeom>
          <a:noFill/>
          <a:ln w="9525">
            <a:solidFill>
              <a:schemeClr val="tx1"/>
            </a:solidFill>
            <a:miter lim="800000"/>
            <a:headEnd type="triangle" w="med" len="med"/>
            <a:tailEnd type="triangle" w="med" len="med"/>
          </a:ln>
        </p:spPr>
        <p:txBody>
          <a:bodyPr wrap="none"/>
          <a:lstStyle/>
          <a:p>
            <a:endParaRPr lang="en-US" dirty="0"/>
          </a:p>
        </p:txBody>
      </p:sp>
      <p:sp>
        <p:nvSpPr>
          <p:cNvPr id="20" name="TextBox 19"/>
          <p:cNvSpPr txBox="1"/>
          <p:nvPr/>
        </p:nvSpPr>
        <p:spPr>
          <a:xfrm>
            <a:off x="4419600" y="6412468"/>
            <a:ext cx="4267200" cy="369332"/>
          </a:xfrm>
          <a:prstGeom prst="rect">
            <a:avLst/>
          </a:prstGeom>
          <a:noFill/>
        </p:spPr>
        <p:txBody>
          <a:bodyPr wrap="square" rtlCol="0">
            <a:spAutoFit/>
          </a:bodyPr>
          <a:lstStyle/>
          <a:p>
            <a:r>
              <a:rPr lang="en-US" sz="900" dirty="0" smtClean="0">
                <a:latin typeface="+mn-lt"/>
              </a:rPr>
              <a:t>See CICAD’s Guide, “How to Develop a National Drug Policy: A Guide for Policymakers, Practitioners, and Stakeholders”  2009</a:t>
            </a:r>
            <a:endParaRPr lang="en-US" sz="900" dirty="0">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a:xfrm>
            <a:off x="1150938" y="206375"/>
            <a:ext cx="6697662" cy="936625"/>
          </a:xfrm>
        </p:spPr>
        <p:txBody>
          <a:bodyPr/>
          <a:lstStyle/>
          <a:p>
            <a:pPr algn="ctr"/>
            <a:r>
              <a:rPr lang="en-US" b="1" dirty="0" smtClean="0"/>
              <a:t>Community</a:t>
            </a:r>
          </a:p>
        </p:txBody>
      </p:sp>
      <p:sp>
        <p:nvSpPr>
          <p:cNvPr id="22" name="Slide Number Placeholder 3"/>
          <p:cNvSpPr>
            <a:spLocks noGrp="1"/>
          </p:cNvSpPr>
          <p:nvPr>
            <p:ph type="sldNum" sz="quarter" idx="12"/>
          </p:nvPr>
        </p:nvSpPr>
        <p:spPr>
          <a:xfrm>
            <a:off x="8077200" y="6324600"/>
            <a:ext cx="609600" cy="457200"/>
          </a:xfrm>
        </p:spPr>
        <p:txBody>
          <a:bodyPr/>
          <a:lstStyle/>
          <a:p>
            <a:pPr>
              <a:defRPr/>
            </a:pPr>
            <a:fld id="{48993CF5-67AD-4BE8-82A3-6D9FF43D642A}" type="slidenum">
              <a:rPr lang="en-US" smtClean="0"/>
              <a:pPr>
                <a:defRPr/>
              </a:pPr>
              <a:t>8</a:t>
            </a:fld>
            <a:endParaRPr lang="en-US" dirty="0"/>
          </a:p>
        </p:txBody>
      </p:sp>
      <p:sp>
        <p:nvSpPr>
          <p:cNvPr id="18435" name="Rectangle 7"/>
          <p:cNvSpPr>
            <a:spLocks noChangeArrowheads="1"/>
          </p:cNvSpPr>
          <p:nvPr/>
        </p:nvSpPr>
        <p:spPr bwMode="auto">
          <a:xfrm>
            <a:off x="5562600" y="3200400"/>
            <a:ext cx="990600" cy="609600"/>
          </a:xfrm>
          <a:prstGeom prst="rect">
            <a:avLst/>
          </a:prstGeom>
          <a:solidFill>
            <a:srgbClr val="99CCFF"/>
          </a:solidFill>
          <a:ln w="9525">
            <a:solidFill>
              <a:schemeClr val="tx1"/>
            </a:solidFill>
            <a:miter lim="800000"/>
            <a:headEnd/>
            <a:tailEnd/>
          </a:ln>
        </p:spPr>
        <p:txBody>
          <a:bodyPr wrap="none" anchor="ctr"/>
          <a:lstStyle/>
          <a:p>
            <a:endParaRPr lang="en-US" dirty="0"/>
          </a:p>
        </p:txBody>
      </p:sp>
      <p:sp>
        <p:nvSpPr>
          <p:cNvPr id="18436" name="Rectangle 8"/>
          <p:cNvSpPr>
            <a:spLocks noChangeArrowheads="1"/>
          </p:cNvSpPr>
          <p:nvPr/>
        </p:nvSpPr>
        <p:spPr bwMode="auto">
          <a:xfrm>
            <a:off x="7162800" y="3200400"/>
            <a:ext cx="990600" cy="609600"/>
          </a:xfrm>
          <a:prstGeom prst="rect">
            <a:avLst/>
          </a:prstGeom>
          <a:solidFill>
            <a:srgbClr val="99CCFF"/>
          </a:solidFill>
          <a:ln w="9525">
            <a:solidFill>
              <a:schemeClr val="tx1"/>
            </a:solidFill>
            <a:miter lim="800000"/>
            <a:headEnd/>
            <a:tailEnd/>
          </a:ln>
        </p:spPr>
        <p:txBody>
          <a:bodyPr wrap="none" anchor="ctr"/>
          <a:lstStyle/>
          <a:p>
            <a:endParaRPr lang="en-US" dirty="0"/>
          </a:p>
        </p:txBody>
      </p:sp>
      <p:sp>
        <p:nvSpPr>
          <p:cNvPr id="18437" name="Rectangle 9"/>
          <p:cNvSpPr>
            <a:spLocks noChangeArrowheads="1"/>
          </p:cNvSpPr>
          <p:nvPr/>
        </p:nvSpPr>
        <p:spPr bwMode="auto">
          <a:xfrm>
            <a:off x="5562600" y="4495800"/>
            <a:ext cx="990600" cy="609600"/>
          </a:xfrm>
          <a:prstGeom prst="rect">
            <a:avLst/>
          </a:prstGeom>
          <a:solidFill>
            <a:srgbClr val="99CCFF"/>
          </a:solidFill>
          <a:ln w="9525">
            <a:solidFill>
              <a:schemeClr val="tx1"/>
            </a:solidFill>
            <a:miter lim="800000"/>
            <a:headEnd/>
            <a:tailEnd/>
          </a:ln>
        </p:spPr>
        <p:txBody>
          <a:bodyPr wrap="none" anchor="ctr"/>
          <a:lstStyle/>
          <a:p>
            <a:endParaRPr lang="en-US" dirty="0"/>
          </a:p>
        </p:txBody>
      </p:sp>
      <p:sp>
        <p:nvSpPr>
          <p:cNvPr id="18438" name="Rectangle 10"/>
          <p:cNvSpPr>
            <a:spLocks noChangeArrowheads="1"/>
          </p:cNvSpPr>
          <p:nvPr/>
        </p:nvSpPr>
        <p:spPr bwMode="auto">
          <a:xfrm>
            <a:off x="7162800" y="4495800"/>
            <a:ext cx="990600" cy="609600"/>
          </a:xfrm>
          <a:prstGeom prst="rect">
            <a:avLst/>
          </a:prstGeom>
          <a:solidFill>
            <a:srgbClr val="99CCFF"/>
          </a:solidFill>
          <a:ln w="9525">
            <a:solidFill>
              <a:schemeClr val="tx1"/>
            </a:solidFill>
            <a:miter lim="800000"/>
            <a:headEnd/>
            <a:tailEnd/>
          </a:ln>
        </p:spPr>
        <p:txBody>
          <a:bodyPr wrap="none" anchor="ctr"/>
          <a:lstStyle/>
          <a:p>
            <a:endParaRPr lang="en-US" dirty="0"/>
          </a:p>
        </p:txBody>
      </p:sp>
      <p:sp>
        <p:nvSpPr>
          <p:cNvPr id="18439" name="Line 11"/>
          <p:cNvSpPr>
            <a:spLocks noChangeShapeType="1"/>
          </p:cNvSpPr>
          <p:nvPr/>
        </p:nvSpPr>
        <p:spPr bwMode="auto">
          <a:xfrm>
            <a:off x="6553200" y="3505200"/>
            <a:ext cx="609600" cy="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18440" name="Line 12"/>
          <p:cNvSpPr>
            <a:spLocks noChangeShapeType="1"/>
          </p:cNvSpPr>
          <p:nvPr/>
        </p:nvSpPr>
        <p:spPr bwMode="auto">
          <a:xfrm>
            <a:off x="6553200" y="4800600"/>
            <a:ext cx="609600" cy="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18441" name="Line 13"/>
          <p:cNvSpPr>
            <a:spLocks noChangeShapeType="1"/>
          </p:cNvSpPr>
          <p:nvPr/>
        </p:nvSpPr>
        <p:spPr bwMode="auto">
          <a:xfrm>
            <a:off x="6019800" y="3810000"/>
            <a:ext cx="0" cy="68580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18442" name="Line 14"/>
          <p:cNvSpPr>
            <a:spLocks noChangeShapeType="1"/>
          </p:cNvSpPr>
          <p:nvPr/>
        </p:nvSpPr>
        <p:spPr bwMode="auto">
          <a:xfrm>
            <a:off x="7696200" y="3810000"/>
            <a:ext cx="0" cy="68580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18443" name="Text Box 15"/>
          <p:cNvSpPr txBox="1">
            <a:spLocks noChangeArrowheads="1"/>
          </p:cNvSpPr>
          <p:nvPr/>
        </p:nvSpPr>
        <p:spPr bwMode="auto">
          <a:xfrm>
            <a:off x="5791200" y="3429000"/>
            <a:ext cx="533400" cy="274638"/>
          </a:xfrm>
          <a:prstGeom prst="rect">
            <a:avLst/>
          </a:prstGeom>
          <a:noFill/>
          <a:ln w="9525">
            <a:noFill/>
            <a:miter lim="800000"/>
            <a:headEnd/>
            <a:tailEnd/>
          </a:ln>
        </p:spPr>
        <p:txBody>
          <a:bodyPr>
            <a:spAutoFit/>
          </a:bodyPr>
          <a:lstStyle/>
          <a:p>
            <a:pPr>
              <a:spcBef>
                <a:spcPct val="50000"/>
              </a:spcBef>
            </a:pPr>
            <a:endParaRPr lang="en-US" sz="1200" dirty="0"/>
          </a:p>
        </p:txBody>
      </p:sp>
      <p:sp>
        <p:nvSpPr>
          <p:cNvPr id="163856" name="Text Box 16"/>
          <p:cNvSpPr txBox="1">
            <a:spLocks noChangeArrowheads="1"/>
          </p:cNvSpPr>
          <p:nvPr/>
        </p:nvSpPr>
        <p:spPr bwMode="auto">
          <a:xfrm>
            <a:off x="7239000" y="3276600"/>
            <a:ext cx="914400" cy="400110"/>
          </a:xfrm>
          <a:prstGeom prst="rect">
            <a:avLst/>
          </a:prstGeom>
          <a:noFill/>
          <a:ln w="9525">
            <a:noFill/>
            <a:miter lim="800000"/>
            <a:headEnd/>
            <a:tailEnd/>
          </a:ln>
          <a:effectLst/>
        </p:spPr>
        <p:txBody>
          <a:bodyPr>
            <a:spAutoFit/>
          </a:bodyPr>
          <a:lstStyle/>
          <a:p>
            <a:pPr algn="ctr">
              <a:spcBef>
                <a:spcPct val="50000"/>
              </a:spcBef>
              <a:defRPr/>
            </a:pPr>
            <a:r>
              <a:rPr lang="en-US" sz="800" dirty="0"/>
              <a:t>Strategy</a:t>
            </a:r>
          </a:p>
          <a:p>
            <a:pPr algn="ctr">
              <a:spcBef>
                <a:spcPct val="50000"/>
              </a:spcBef>
              <a:defRPr/>
            </a:pPr>
            <a:r>
              <a:rPr lang="en-US" sz="800" dirty="0" smtClean="0"/>
              <a:t>(Guide)</a:t>
            </a:r>
            <a:endParaRPr lang="en-US" sz="800" dirty="0"/>
          </a:p>
        </p:txBody>
      </p:sp>
      <p:sp>
        <p:nvSpPr>
          <p:cNvPr id="18445" name="Text Box 17"/>
          <p:cNvSpPr txBox="1">
            <a:spLocks noChangeArrowheads="1"/>
          </p:cNvSpPr>
          <p:nvPr/>
        </p:nvSpPr>
        <p:spPr bwMode="auto">
          <a:xfrm>
            <a:off x="5638800" y="3286780"/>
            <a:ext cx="838200" cy="523220"/>
          </a:xfrm>
          <a:prstGeom prst="rect">
            <a:avLst/>
          </a:prstGeom>
          <a:noFill/>
          <a:ln w="9525">
            <a:noFill/>
            <a:miter lim="800000"/>
            <a:headEnd/>
            <a:tailEnd/>
          </a:ln>
        </p:spPr>
        <p:txBody>
          <a:bodyPr>
            <a:spAutoFit/>
          </a:bodyPr>
          <a:lstStyle/>
          <a:p>
            <a:pPr algn="ctr">
              <a:spcBef>
                <a:spcPct val="50000"/>
              </a:spcBef>
            </a:pPr>
            <a:r>
              <a:rPr lang="en-US" sz="800" dirty="0"/>
              <a:t>Community</a:t>
            </a:r>
          </a:p>
          <a:p>
            <a:pPr algn="ctr">
              <a:spcBef>
                <a:spcPct val="50000"/>
              </a:spcBef>
            </a:pPr>
            <a:r>
              <a:rPr lang="en-US" sz="800" dirty="0" smtClean="0"/>
              <a:t>(Assess Problem)</a:t>
            </a:r>
            <a:endParaRPr lang="en-US" sz="800" dirty="0"/>
          </a:p>
        </p:txBody>
      </p:sp>
      <p:sp>
        <p:nvSpPr>
          <p:cNvPr id="18447" name="Text Box 19"/>
          <p:cNvSpPr txBox="1">
            <a:spLocks noChangeArrowheads="1"/>
          </p:cNvSpPr>
          <p:nvPr/>
        </p:nvSpPr>
        <p:spPr bwMode="auto">
          <a:xfrm>
            <a:off x="5638800" y="4572000"/>
            <a:ext cx="914400" cy="400050"/>
          </a:xfrm>
          <a:prstGeom prst="rect">
            <a:avLst/>
          </a:prstGeom>
          <a:noFill/>
          <a:ln w="9525">
            <a:noFill/>
            <a:miter lim="800000"/>
            <a:headEnd/>
            <a:tailEnd/>
          </a:ln>
        </p:spPr>
        <p:txBody>
          <a:bodyPr>
            <a:spAutoFit/>
          </a:bodyPr>
          <a:lstStyle/>
          <a:p>
            <a:pPr>
              <a:spcBef>
                <a:spcPct val="50000"/>
              </a:spcBef>
            </a:pPr>
            <a:r>
              <a:rPr lang="en-US" sz="800" dirty="0"/>
              <a:t>Evaluation</a:t>
            </a:r>
          </a:p>
          <a:p>
            <a:pPr>
              <a:spcBef>
                <a:spcPct val="50000"/>
              </a:spcBef>
            </a:pPr>
            <a:r>
              <a:rPr lang="en-US" sz="800" dirty="0"/>
              <a:t>(Evaluate)</a:t>
            </a:r>
          </a:p>
        </p:txBody>
      </p:sp>
      <p:sp>
        <p:nvSpPr>
          <p:cNvPr id="18448" name="Line 20"/>
          <p:cNvSpPr>
            <a:spLocks noChangeShapeType="1"/>
          </p:cNvSpPr>
          <p:nvPr/>
        </p:nvSpPr>
        <p:spPr bwMode="auto">
          <a:xfrm flipH="1" flipV="1">
            <a:off x="6553200" y="3810000"/>
            <a:ext cx="609600" cy="685800"/>
          </a:xfrm>
          <a:prstGeom prst="line">
            <a:avLst/>
          </a:prstGeom>
          <a:noFill/>
          <a:ln w="9525">
            <a:solidFill>
              <a:schemeClr val="tx1"/>
            </a:solidFill>
            <a:miter lim="800000"/>
            <a:headEnd type="triangle" w="med" len="med"/>
            <a:tailEnd type="triangle" w="med" len="med"/>
          </a:ln>
        </p:spPr>
        <p:txBody>
          <a:bodyPr wrap="none"/>
          <a:lstStyle/>
          <a:p>
            <a:endParaRPr lang="en-US" dirty="0"/>
          </a:p>
        </p:txBody>
      </p:sp>
      <p:sp>
        <p:nvSpPr>
          <p:cNvPr id="18449" name="Line 21"/>
          <p:cNvSpPr>
            <a:spLocks noChangeShapeType="1"/>
          </p:cNvSpPr>
          <p:nvPr/>
        </p:nvSpPr>
        <p:spPr bwMode="auto">
          <a:xfrm flipV="1">
            <a:off x="6553200" y="3810000"/>
            <a:ext cx="609600" cy="685800"/>
          </a:xfrm>
          <a:prstGeom prst="line">
            <a:avLst/>
          </a:prstGeom>
          <a:noFill/>
          <a:ln w="9525">
            <a:solidFill>
              <a:schemeClr val="tx1"/>
            </a:solidFill>
            <a:miter lim="800000"/>
            <a:headEnd type="triangle" w="med" len="med"/>
            <a:tailEnd type="triangle" w="med" len="med"/>
          </a:ln>
        </p:spPr>
        <p:txBody>
          <a:bodyPr wrap="none"/>
          <a:lstStyle/>
          <a:p>
            <a:endParaRPr lang="en-US" dirty="0"/>
          </a:p>
        </p:txBody>
      </p:sp>
      <p:sp>
        <p:nvSpPr>
          <p:cNvPr id="18450" name="Rectangle 24"/>
          <p:cNvSpPr>
            <a:spLocks noChangeArrowheads="1"/>
          </p:cNvSpPr>
          <p:nvPr/>
        </p:nvSpPr>
        <p:spPr bwMode="auto">
          <a:xfrm>
            <a:off x="304800" y="1852404"/>
            <a:ext cx="4800600" cy="3647152"/>
          </a:xfrm>
          <a:prstGeom prst="rect">
            <a:avLst/>
          </a:prstGeom>
          <a:noFill/>
          <a:ln w="9525">
            <a:noFill/>
            <a:miter lim="800000"/>
            <a:headEnd/>
            <a:tailEnd/>
          </a:ln>
        </p:spPr>
        <p:txBody>
          <a:bodyPr>
            <a:spAutoFit/>
          </a:bodyPr>
          <a:lstStyle/>
          <a:p>
            <a:r>
              <a:rPr lang="en-US" sz="1800" dirty="0" smtClean="0"/>
              <a:t>Evidence:  </a:t>
            </a:r>
            <a:r>
              <a:rPr lang="en-US" sz="1400" dirty="0" smtClean="0"/>
              <a:t>Research and data systems are key and evidence is </a:t>
            </a:r>
            <a:r>
              <a:rPr lang="en-US" sz="1400" u="sng" dirty="0" smtClean="0"/>
              <a:t>strong</a:t>
            </a:r>
            <a:r>
              <a:rPr lang="en-US" sz="1400" dirty="0" smtClean="0"/>
              <a:t>. Good research on evidence-based programs exists and knowledge of what data systems provide the best evidence to inform policy formulation:</a:t>
            </a:r>
          </a:p>
          <a:p>
            <a:r>
              <a:rPr lang="en-US" sz="1400" dirty="0" smtClean="0"/>
              <a:t>  </a:t>
            </a:r>
          </a:p>
          <a:p>
            <a:pPr marL="182880" lvl="1"/>
            <a:r>
              <a:rPr lang="en-US" sz="1100" dirty="0" smtClean="0"/>
              <a:t>There are many examples of comprehensive data systems that can inform stakeholders about the nature and extent of a country’s drug problem (in the areas of drug use, drug use health and crime consequences, societal costs) .  </a:t>
            </a:r>
          </a:p>
          <a:p>
            <a:pPr marL="182880" lvl="1">
              <a:buFont typeface="Arial" pitchFamily="34" charset="0"/>
              <a:buChar char="•"/>
            </a:pPr>
            <a:endParaRPr lang="en-US" sz="1100" dirty="0" smtClean="0"/>
          </a:p>
          <a:p>
            <a:pPr marL="182880" lvl="1"/>
            <a:r>
              <a:rPr lang="en-US" sz="1100" dirty="0" smtClean="0"/>
              <a:t>There are well documented methods about how best to analyze data for purposes of informing policy   </a:t>
            </a:r>
          </a:p>
          <a:p>
            <a:pPr marL="182880" lvl="1">
              <a:buFont typeface="Arial" pitchFamily="34" charset="0"/>
              <a:buChar char="•"/>
            </a:pPr>
            <a:endParaRPr lang="en-US" sz="1100" dirty="0" smtClean="0"/>
          </a:p>
          <a:p>
            <a:pPr marL="182880" lvl="1"/>
            <a:r>
              <a:rPr lang="en-US" sz="1100" dirty="0" smtClean="0"/>
              <a:t>There are well documented methods about how to define the community of stakeholders who should be engaged in a comprehensive, evidence-based needs assessment.</a:t>
            </a:r>
            <a:endParaRPr lang="en-US" sz="1100" i="1" dirty="0"/>
          </a:p>
        </p:txBody>
      </p:sp>
      <p:sp>
        <p:nvSpPr>
          <p:cNvPr id="18451" name="Line 28"/>
          <p:cNvSpPr>
            <a:spLocks noChangeShapeType="1"/>
          </p:cNvSpPr>
          <p:nvPr/>
        </p:nvSpPr>
        <p:spPr bwMode="auto">
          <a:xfrm>
            <a:off x="5029200" y="2514600"/>
            <a:ext cx="457200" cy="609600"/>
          </a:xfrm>
          <a:prstGeom prst="line">
            <a:avLst/>
          </a:prstGeom>
          <a:noFill/>
          <a:ln w="57150">
            <a:solidFill>
              <a:srgbClr val="FF0000"/>
            </a:solidFill>
            <a:miter lim="800000"/>
            <a:headEnd/>
            <a:tailEnd type="triangle" w="med" len="med"/>
          </a:ln>
        </p:spPr>
        <p:txBody>
          <a:bodyPr wrap="none"/>
          <a:lstStyle/>
          <a:p>
            <a:endParaRPr lang="en-US" dirty="0"/>
          </a:p>
        </p:txBody>
      </p:sp>
      <p:sp>
        <p:nvSpPr>
          <p:cNvPr id="20" name="Text Box 14"/>
          <p:cNvSpPr txBox="1">
            <a:spLocks noChangeArrowheads="1"/>
          </p:cNvSpPr>
          <p:nvPr/>
        </p:nvSpPr>
        <p:spPr bwMode="auto">
          <a:xfrm>
            <a:off x="7162800" y="4572000"/>
            <a:ext cx="990600" cy="400110"/>
          </a:xfrm>
          <a:prstGeom prst="rect">
            <a:avLst/>
          </a:prstGeom>
          <a:noFill/>
          <a:ln w="9525">
            <a:noFill/>
            <a:miter lim="800000"/>
            <a:headEnd/>
            <a:tailEnd/>
          </a:ln>
        </p:spPr>
        <p:txBody>
          <a:bodyPr>
            <a:spAutoFit/>
          </a:bodyPr>
          <a:lstStyle/>
          <a:p>
            <a:pPr algn="ctr">
              <a:spcBef>
                <a:spcPct val="50000"/>
              </a:spcBef>
            </a:pPr>
            <a:r>
              <a:rPr lang="en-US" sz="800" dirty="0" smtClean="0"/>
              <a:t>Budget</a:t>
            </a:r>
          </a:p>
          <a:p>
            <a:pPr algn="ctr">
              <a:spcBef>
                <a:spcPct val="50000"/>
              </a:spcBef>
            </a:pPr>
            <a:r>
              <a:rPr lang="en-US" sz="800" dirty="0" smtClean="0"/>
              <a:t>(Implement)</a:t>
            </a:r>
            <a:endParaRPr lang="en-US" sz="800" dirty="0"/>
          </a:p>
        </p:txBody>
      </p:sp>
      <p:sp>
        <p:nvSpPr>
          <p:cNvPr id="21" name="Slide Number Placeholder 5"/>
          <p:cNvSpPr txBox="1">
            <a:spLocks/>
          </p:cNvSpPr>
          <p:nvPr/>
        </p:nvSpPr>
        <p:spPr>
          <a:xfrm>
            <a:off x="8129016" y="5810250"/>
            <a:ext cx="609600" cy="36195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1ABDB014-6A74-4B4B-A725-38DDD95CDA2B}" type="slidenum">
              <a:rPr kumimoji="0" lang="en-US" sz="1400" b="1" i="0" u="none" strike="noStrike" kern="1200" cap="none" spc="0" normalizeH="0" noProof="0" smtClean="0">
                <a:ln>
                  <a:noFill/>
                </a:ln>
                <a:solidFill>
                  <a:schemeClr val="bg1"/>
                </a:solidFill>
                <a:effectLst/>
                <a:uLnTx/>
                <a:uFillTx/>
                <a:latin typeface="Verdana"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8</a:t>
            </a:fld>
            <a:endParaRPr kumimoji="0" lang="en-US" sz="1400" b="1" i="0" u="none" strike="noStrike" kern="1200" cap="none" spc="0" normalizeH="0" noProof="0" dirty="0">
              <a:ln>
                <a:noFill/>
              </a:ln>
              <a:solidFill>
                <a:schemeClr val="bg1"/>
              </a:solidFill>
              <a:effectLst/>
              <a:uLnTx/>
              <a:uFillTx/>
              <a:latin typeface="Verdana" pitchFamily="34" charset="0"/>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990600" y="228600"/>
            <a:ext cx="7383462" cy="914400"/>
          </a:xfrm>
        </p:spPr>
        <p:txBody>
          <a:bodyPr/>
          <a:lstStyle/>
          <a:p>
            <a:pPr algn="ctr"/>
            <a:r>
              <a:rPr lang="en-US" b="1" dirty="0" smtClean="0"/>
              <a:t>Strategy (The Guide)</a:t>
            </a:r>
          </a:p>
        </p:txBody>
      </p:sp>
      <p:sp>
        <p:nvSpPr>
          <p:cNvPr id="21" name="Slide Number Placeholder 3"/>
          <p:cNvSpPr>
            <a:spLocks noGrp="1"/>
          </p:cNvSpPr>
          <p:nvPr>
            <p:ph type="sldNum" sz="quarter" idx="12"/>
          </p:nvPr>
        </p:nvSpPr>
        <p:spPr>
          <a:xfrm>
            <a:off x="8077200" y="6324600"/>
            <a:ext cx="609600" cy="457200"/>
          </a:xfrm>
        </p:spPr>
        <p:txBody>
          <a:bodyPr/>
          <a:lstStyle/>
          <a:p>
            <a:pPr>
              <a:defRPr/>
            </a:pPr>
            <a:fld id="{48993CF5-67AD-4BE8-82A3-6D9FF43D642A}" type="slidenum">
              <a:rPr lang="en-US" smtClean="0"/>
              <a:pPr>
                <a:defRPr/>
              </a:pPr>
              <a:t>9</a:t>
            </a:fld>
            <a:endParaRPr lang="en-US" dirty="0"/>
          </a:p>
        </p:txBody>
      </p:sp>
      <p:sp>
        <p:nvSpPr>
          <p:cNvPr id="20483" name="Rectangle 3"/>
          <p:cNvSpPr>
            <a:spLocks noChangeArrowheads="1"/>
          </p:cNvSpPr>
          <p:nvPr/>
        </p:nvSpPr>
        <p:spPr bwMode="auto">
          <a:xfrm>
            <a:off x="685800" y="2864554"/>
            <a:ext cx="990600" cy="609600"/>
          </a:xfrm>
          <a:prstGeom prst="rect">
            <a:avLst/>
          </a:prstGeom>
          <a:solidFill>
            <a:srgbClr val="99CCFF"/>
          </a:solidFill>
          <a:ln w="9525">
            <a:solidFill>
              <a:schemeClr val="tx1"/>
            </a:solidFill>
            <a:miter lim="800000"/>
            <a:headEnd/>
            <a:tailEnd/>
          </a:ln>
        </p:spPr>
        <p:txBody>
          <a:bodyPr wrap="none" anchor="ctr"/>
          <a:lstStyle/>
          <a:p>
            <a:endParaRPr lang="en-US" dirty="0"/>
          </a:p>
        </p:txBody>
      </p:sp>
      <p:sp>
        <p:nvSpPr>
          <p:cNvPr id="20484" name="Rectangle 4"/>
          <p:cNvSpPr>
            <a:spLocks noChangeArrowheads="1"/>
          </p:cNvSpPr>
          <p:nvPr/>
        </p:nvSpPr>
        <p:spPr bwMode="auto">
          <a:xfrm>
            <a:off x="2286000" y="2864554"/>
            <a:ext cx="990600" cy="609600"/>
          </a:xfrm>
          <a:prstGeom prst="rect">
            <a:avLst/>
          </a:prstGeom>
          <a:solidFill>
            <a:srgbClr val="99CCFF"/>
          </a:solidFill>
          <a:ln w="9525">
            <a:solidFill>
              <a:schemeClr val="tx1"/>
            </a:solidFill>
            <a:miter lim="800000"/>
            <a:headEnd/>
            <a:tailEnd/>
          </a:ln>
        </p:spPr>
        <p:txBody>
          <a:bodyPr wrap="none" anchor="ctr"/>
          <a:lstStyle/>
          <a:p>
            <a:endParaRPr lang="en-US" dirty="0"/>
          </a:p>
        </p:txBody>
      </p:sp>
      <p:sp>
        <p:nvSpPr>
          <p:cNvPr id="20485" name="Rectangle 5"/>
          <p:cNvSpPr>
            <a:spLocks noChangeArrowheads="1"/>
          </p:cNvSpPr>
          <p:nvPr/>
        </p:nvSpPr>
        <p:spPr bwMode="auto">
          <a:xfrm>
            <a:off x="685800" y="4159954"/>
            <a:ext cx="990600" cy="609600"/>
          </a:xfrm>
          <a:prstGeom prst="rect">
            <a:avLst/>
          </a:prstGeom>
          <a:solidFill>
            <a:srgbClr val="99CCFF"/>
          </a:solidFill>
          <a:ln w="9525">
            <a:solidFill>
              <a:schemeClr val="tx1"/>
            </a:solidFill>
            <a:miter lim="800000"/>
            <a:headEnd/>
            <a:tailEnd/>
          </a:ln>
        </p:spPr>
        <p:txBody>
          <a:bodyPr wrap="none" anchor="ctr"/>
          <a:lstStyle/>
          <a:p>
            <a:endParaRPr lang="en-US" dirty="0"/>
          </a:p>
        </p:txBody>
      </p:sp>
      <p:sp>
        <p:nvSpPr>
          <p:cNvPr id="20486" name="Rectangle 6"/>
          <p:cNvSpPr>
            <a:spLocks noChangeArrowheads="1"/>
          </p:cNvSpPr>
          <p:nvPr/>
        </p:nvSpPr>
        <p:spPr bwMode="auto">
          <a:xfrm>
            <a:off x="2286000" y="4159954"/>
            <a:ext cx="990600" cy="609600"/>
          </a:xfrm>
          <a:prstGeom prst="rect">
            <a:avLst/>
          </a:prstGeom>
          <a:solidFill>
            <a:srgbClr val="99CCFF"/>
          </a:solidFill>
          <a:ln w="9525">
            <a:solidFill>
              <a:schemeClr val="tx1"/>
            </a:solidFill>
            <a:miter lim="800000"/>
            <a:headEnd/>
            <a:tailEnd/>
          </a:ln>
        </p:spPr>
        <p:txBody>
          <a:bodyPr wrap="none" anchor="ctr"/>
          <a:lstStyle/>
          <a:p>
            <a:endParaRPr lang="en-US" dirty="0"/>
          </a:p>
        </p:txBody>
      </p:sp>
      <p:sp>
        <p:nvSpPr>
          <p:cNvPr id="20487" name="Line 7"/>
          <p:cNvSpPr>
            <a:spLocks noChangeShapeType="1"/>
          </p:cNvSpPr>
          <p:nvPr/>
        </p:nvSpPr>
        <p:spPr bwMode="auto">
          <a:xfrm>
            <a:off x="1676400" y="3169354"/>
            <a:ext cx="609600" cy="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20488" name="Line 8"/>
          <p:cNvSpPr>
            <a:spLocks noChangeShapeType="1"/>
          </p:cNvSpPr>
          <p:nvPr/>
        </p:nvSpPr>
        <p:spPr bwMode="auto">
          <a:xfrm>
            <a:off x="1676400" y="4464754"/>
            <a:ext cx="609600" cy="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20489" name="Line 9"/>
          <p:cNvSpPr>
            <a:spLocks noChangeShapeType="1"/>
          </p:cNvSpPr>
          <p:nvPr/>
        </p:nvSpPr>
        <p:spPr bwMode="auto">
          <a:xfrm>
            <a:off x="1143000" y="3474154"/>
            <a:ext cx="0" cy="68580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20490" name="Line 10"/>
          <p:cNvSpPr>
            <a:spLocks noChangeShapeType="1"/>
          </p:cNvSpPr>
          <p:nvPr/>
        </p:nvSpPr>
        <p:spPr bwMode="auto">
          <a:xfrm>
            <a:off x="2819400" y="3474154"/>
            <a:ext cx="0" cy="68580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20491" name="Text Box 11"/>
          <p:cNvSpPr txBox="1">
            <a:spLocks noChangeArrowheads="1"/>
          </p:cNvSpPr>
          <p:nvPr/>
        </p:nvSpPr>
        <p:spPr bwMode="auto">
          <a:xfrm>
            <a:off x="914400" y="3093154"/>
            <a:ext cx="533400" cy="274638"/>
          </a:xfrm>
          <a:prstGeom prst="rect">
            <a:avLst/>
          </a:prstGeom>
          <a:noFill/>
          <a:ln w="9525">
            <a:noFill/>
            <a:miter lim="800000"/>
            <a:headEnd/>
            <a:tailEnd/>
          </a:ln>
        </p:spPr>
        <p:txBody>
          <a:bodyPr wrap="square">
            <a:spAutoFit/>
          </a:bodyPr>
          <a:lstStyle/>
          <a:p>
            <a:pPr>
              <a:spcBef>
                <a:spcPct val="50000"/>
              </a:spcBef>
            </a:pPr>
            <a:endParaRPr lang="en-US" sz="1200" dirty="0"/>
          </a:p>
        </p:txBody>
      </p:sp>
      <p:sp>
        <p:nvSpPr>
          <p:cNvPr id="20492" name="Text Box 12"/>
          <p:cNvSpPr txBox="1">
            <a:spLocks noChangeArrowheads="1"/>
          </p:cNvSpPr>
          <p:nvPr/>
        </p:nvSpPr>
        <p:spPr bwMode="auto">
          <a:xfrm>
            <a:off x="2362200" y="2940754"/>
            <a:ext cx="914400" cy="400050"/>
          </a:xfrm>
          <a:prstGeom prst="rect">
            <a:avLst/>
          </a:prstGeom>
          <a:noFill/>
          <a:ln w="9525">
            <a:noFill/>
            <a:miter lim="800000"/>
            <a:headEnd/>
            <a:tailEnd/>
          </a:ln>
        </p:spPr>
        <p:txBody>
          <a:bodyPr wrap="square">
            <a:spAutoFit/>
          </a:bodyPr>
          <a:lstStyle/>
          <a:p>
            <a:pPr algn="ctr">
              <a:spcBef>
                <a:spcPct val="50000"/>
              </a:spcBef>
            </a:pPr>
            <a:r>
              <a:rPr lang="en-US" sz="800" dirty="0"/>
              <a:t>Strategy</a:t>
            </a:r>
          </a:p>
          <a:p>
            <a:pPr algn="ctr">
              <a:spcBef>
                <a:spcPct val="50000"/>
              </a:spcBef>
            </a:pPr>
            <a:r>
              <a:rPr lang="en-US" sz="800" dirty="0" smtClean="0"/>
              <a:t>(Guide)</a:t>
            </a:r>
            <a:endParaRPr lang="en-US" sz="800" dirty="0"/>
          </a:p>
        </p:txBody>
      </p:sp>
      <p:sp>
        <p:nvSpPr>
          <p:cNvPr id="20493" name="Text Box 13"/>
          <p:cNvSpPr txBox="1">
            <a:spLocks noChangeArrowheads="1"/>
          </p:cNvSpPr>
          <p:nvPr/>
        </p:nvSpPr>
        <p:spPr bwMode="auto">
          <a:xfrm>
            <a:off x="762000" y="2905125"/>
            <a:ext cx="838200" cy="523875"/>
          </a:xfrm>
          <a:prstGeom prst="rect">
            <a:avLst/>
          </a:prstGeom>
          <a:noFill/>
          <a:ln w="9525">
            <a:noFill/>
            <a:miter lim="800000"/>
            <a:headEnd/>
            <a:tailEnd/>
          </a:ln>
        </p:spPr>
        <p:txBody>
          <a:bodyPr wrap="square">
            <a:spAutoFit/>
          </a:bodyPr>
          <a:lstStyle/>
          <a:p>
            <a:pPr algn="ctr">
              <a:spcBef>
                <a:spcPct val="50000"/>
              </a:spcBef>
            </a:pPr>
            <a:r>
              <a:rPr lang="en-US" sz="800" dirty="0" smtClean="0"/>
              <a:t>Community</a:t>
            </a:r>
          </a:p>
          <a:p>
            <a:pPr algn="ctr">
              <a:spcBef>
                <a:spcPct val="50000"/>
              </a:spcBef>
            </a:pPr>
            <a:r>
              <a:rPr lang="en-US" sz="800" dirty="0" smtClean="0"/>
              <a:t>(Assess Problem)</a:t>
            </a:r>
            <a:endParaRPr lang="en-US" sz="800" dirty="0"/>
          </a:p>
        </p:txBody>
      </p:sp>
      <p:sp>
        <p:nvSpPr>
          <p:cNvPr id="20494" name="Text Box 14"/>
          <p:cNvSpPr txBox="1">
            <a:spLocks noChangeArrowheads="1"/>
          </p:cNvSpPr>
          <p:nvPr/>
        </p:nvSpPr>
        <p:spPr bwMode="auto">
          <a:xfrm>
            <a:off x="2286000" y="4236154"/>
            <a:ext cx="990600" cy="400110"/>
          </a:xfrm>
          <a:prstGeom prst="rect">
            <a:avLst/>
          </a:prstGeom>
          <a:noFill/>
          <a:ln w="9525">
            <a:noFill/>
            <a:miter lim="800000"/>
            <a:headEnd/>
            <a:tailEnd/>
          </a:ln>
        </p:spPr>
        <p:txBody>
          <a:bodyPr wrap="square">
            <a:spAutoFit/>
          </a:bodyPr>
          <a:lstStyle/>
          <a:p>
            <a:pPr algn="ctr">
              <a:spcBef>
                <a:spcPct val="50000"/>
              </a:spcBef>
            </a:pPr>
            <a:r>
              <a:rPr lang="en-US" sz="800" dirty="0" smtClean="0"/>
              <a:t>Budget</a:t>
            </a:r>
          </a:p>
          <a:p>
            <a:pPr algn="ctr">
              <a:spcBef>
                <a:spcPct val="50000"/>
              </a:spcBef>
            </a:pPr>
            <a:r>
              <a:rPr lang="en-US" sz="800" dirty="0" smtClean="0"/>
              <a:t>(Implement)</a:t>
            </a:r>
            <a:endParaRPr lang="en-US" sz="800" dirty="0"/>
          </a:p>
        </p:txBody>
      </p:sp>
      <p:sp>
        <p:nvSpPr>
          <p:cNvPr id="20495" name="Text Box 15"/>
          <p:cNvSpPr txBox="1">
            <a:spLocks noChangeArrowheads="1"/>
          </p:cNvSpPr>
          <p:nvPr/>
        </p:nvSpPr>
        <p:spPr bwMode="auto">
          <a:xfrm>
            <a:off x="762000" y="4236154"/>
            <a:ext cx="914400" cy="400050"/>
          </a:xfrm>
          <a:prstGeom prst="rect">
            <a:avLst/>
          </a:prstGeom>
          <a:noFill/>
          <a:ln w="9525">
            <a:noFill/>
            <a:miter lim="800000"/>
            <a:headEnd/>
            <a:tailEnd/>
          </a:ln>
        </p:spPr>
        <p:txBody>
          <a:bodyPr wrap="square">
            <a:spAutoFit/>
          </a:bodyPr>
          <a:lstStyle/>
          <a:p>
            <a:pPr>
              <a:spcBef>
                <a:spcPct val="50000"/>
              </a:spcBef>
            </a:pPr>
            <a:r>
              <a:rPr lang="en-US" sz="800" dirty="0"/>
              <a:t>Evaluation</a:t>
            </a:r>
          </a:p>
          <a:p>
            <a:pPr>
              <a:spcBef>
                <a:spcPct val="50000"/>
              </a:spcBef>
            </a:pPr>
            <a:r>
              <a:rPr lang="en-US" sz="800" dirty="0"/>
              <a:t>(Evaluate)</a:t>
            </a:r>
          </a:p>
        </p:txBody>
      </p:sp>
      <p:sp>
        <p:nvSpPr>
          <p:cNvPr id="20496" name="Line 16"/>
          <p:cNvSpPr>
            <a:spLocks noChangeShapeType="1"/>
          </p:cNvSpPr>
          <p:nvPr/>
        </p:nvSpPr>
        <p:spPr bwMode="auto">
          <a:xfrm flipH="1" flipV="1">
            <a:off x="1676400" y="3474154"/>
            <a:ext cx="609600" cy="685800"/>
          </a:xfrm>
          <a:prstGeom prst="line">
            <a:avLst/>
          </a:prstGeom>
          <a:noFill/>
          <a:ln w="9525">
            <a:solidFill>
              <a:schemeClr val="tx1"/>
            </a:solidFill>
            <a:miter lim="800000"/>
            <a:headEnd type="triangle" w="med" len="med"/>
            <a:tailEnd type="triangle" w="med" len="med"/>
          </a:ln>
        </p:spPr>
        <p:txBody>
          <a:bodyPr wrap="none"/>
          <a:lstStyle/>
          <a:p>
            <a:endParaRPr lang="en-US" dirty="0"/>
          </a:p>
        </p:txBody>
      </p:sp>
      <p:sp>
        <p:nvSpPr>
          <p:cNvPr id="20497" name="Line 17"/>
          <p:cNvSpPr>
            <a:spLocks noChangeShapeType="1"/>
          </p:cNvSpPr>
          <p:nvPr/>
        </p:nvSpPr>
        <p:spPr bwMode="auto">
          <a:xfrm flipV="1">
            <a:off x="1676400" y="3474154"/>
            <a:ext cx="609600" cy="685800"/>
          </a:xfrm>
          <a:prstGeom prst="line">
            <a:avLst/>
          </a:prstGeom>
          <a:noFill/>
          <a:ln w="9525">
            <a:solidFill>
              <a:schemeClr val="tx1"/>
            </a:solidFill>
            <a:miter lim="800000"/>
            <a:headEnd type="triangle" w="med" len="med"/>
            <a:tailEnd type="triangle" w="med" len="med"/>
          </a:ln>
        </p:spPr>
        <p:txBody>
          <a:bodyPr wrap="none"/>
          <a:lstStyle/>
          <a:p>
            <a:endParaRPr lang="en-US" dirty="0"/>
          </a:p>
        </p:txBody>
      </p:sp>
      <p:sp>
        <p:nvSpPr>
          <p:cNvPr id="20499" name="Line 21"/>
          <p:cNvSpPr>
            <a:spLocks noChangeShapeType="1"/>
          </p:cNvSpPr>
          <p:nvPr/>
        </p:nvSpPr>
        <p:spPr bwMode="auto">
          <a:xfrm flipH="1">
            <a:off x="3352800" y="2133600"/>
            <a:ext cx="609600" cy="609600"/>
          </a:xfrm>
          <a:prstGeom prst="line">
            <a:avLst/>
          </a:prstGeom>
          <a:noFill/>
          <a:ln w="57150">
            <a:solidFill>
              <a:srgbClr val="FF0000"/>
            </a:solidFill>
            <a:miter lim="800000"/>
            <a:headEnd/>
            <a:tailEnd type="triangle" w="med" len="med"/>
          </a:ln>
        </p:spPr>
        <p:txBody>
          <a:bodyPr wrap="none"/>
          <a:lstStyle/>
          <a:p>
            <a:endParaRPr lang="en-US" dirty="0"/>
          </a:p>
        </p:txBody>
      </p:sp>
      <p:sp>
        <p:nvSpPr>
          <p:cNvPr id="22" name="Rectangle 24"/>
          <p:cNvSpPr>
            <a:spLocks noChangeArrowheads="1"/>
          </p:cNvSpPr>
          <p:nvPr/>
        </p:nvSpPr>
        <p:spPr bwMode="auto">
          <a:xfrm>
            <a:off x="4038600" y="1905000"/>
            <a:ext cx="4800600" cy="3308598"/>
          </a:xfrm>
          <a:prstGeom prst="rect">
            <a:avLst/>
          </a:prstGeom>
          <a:noFill/>
          <a:ln w="9525">
            <a:noFill/>
            <a:miter lim="800000"/>
            <a:headEnd/>
            <a:tailEnd/>
          </a:ln>
        </p:spPr>
        <p:txBody>
          <a:bodyPr>
            <a:spAutoFit/>
          </a:bodyPr>
          <a:lstStyle/>
          <a:p>
            <a:r>
              <a:rPr lang="en-US" sz="1800" dirty="0" smtClean="0"/>
              <a:t>Evidence:  </a:t>
            </a:r>
            <a:r>
              <a:rPr lang="en-US" sz="1400" dirty="0" smtClean="0"/>
              <a:t>There is a substantial body of work about how to design or structure a country’s drug control strategy in a way that will inform program and budget decisions—the evidence is </a:t>
            </a:r>
            <a:r>
              <a:rPr lang="en-US" sz="1400" u="sng" dirty="0" smtClean="0"/>
              <a:t>strong</a:t>
            </a:r>
            <a:r>
              <a:rPr lang="en-US" sz="1400" dirty="0" smtClean="0"/>
              <a:t>:</a:t>
            </a:r>
          </a:p>
          <a:p>
            <a:r>
              <a:rPr lang="en-US" sz="1400" dirty="0" smtClean="0"/>
              <a:t>  </a:t>
            </a:r>
          </a:p>
          <a:p>
            <a:pPr marL="182880" lvl="1"/>
            <a:r>
              <a:rPr lang="en-US" sz="1100" dirty="0" smtClean="0"/>
              <a:t>CICAD’s Guide “</a:t>
            </a:r>
            <a:r>
              <a:rPr lang="en-US" sz="1100" i="1" dirty="0" smtClean="0"/>
              <a:t>How to Develop a National Drug Control Policy” is one of many examples</a:t>
            </a:r>
            <a:r>
              <a:rPr lang="en-US" sz="1100" dirty="0" smtClean="0"/>
              <a:t> .  </a:t>
            </a:r>
          </a:p>
          <a:p>
            <a:pPr marL="182880" lvl="1">
              <a:buFont typeface="Arial" pitchFamily="34" charset="0"/>
              <a:buChar char="•"/>
            </a:pPr>
            <a:endParaRPr lang="en-US" sz="1100" dirty="0" smtClean="0"/>
          </a:p>
          <a:p>
            <a:pPr marL="182880" lvl="1"/>
            <a:r>
              <a:rPr lang="en-US" sz="1100" dirty="0" smtClean="0"/>
              <a:t>The knowledge base about establishing goals and objectives to direct supply reduction and demand reduction activities is extensive.   </a:t>
            </a:r>
          </a:p>
          <a:p>
            <a:pPr marL="182880" lvl="1">
              <a:buFont typeface="Arial" pitchFamily="34" charset="0"/>
              <a:buChar char="•"/>
            </a:pPr>
            <a:endParaRPr lang="en-US" sz="1100" dirty="0" smtClean="0"/>
          </a:p>
          <a:p>
            <a:pPr marL="182880" lvl="1"/>
            <a:r>
              <a:rPr lang="en-US" sz="1100" dirty="0" smtClean="0"/>
              <a:t>Likewise, there is a literature and decades of country-level experience about setting impact targets (the ultimate results sought by a country’s drug control strategy).  </a:t>
            </a:r>
            <a:endParaRPr lang="en-US" sz="1100" i="1" dirty="0"/>
          </a:p>
        </p:txBody>
      </p:sp>
      <p:sp>
        <p:nvSpPr>
          <p:cNvPr id="23" name="Slide Number Placeholder 5"/>
          <p:cNvSpPr txBox="1">
            <a:spLocks/>
          </p:cNvSpPr>
          <p:nvPr/>
        </p:nvSpPr>
        <p:spPr>
          <a:xfrm>
            <a:off x="8129016" y="5810250"/>
            <a:ext cx="609600" cy="36195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1ABDB014-6A74-4B4B-A725-38DDD95CDA2B}" type="slidenum">
              <a:rPr kumimoji="0" lang="en-US" sz="1400" b="1" i="0" u="none" strike="noStrike" kern="1200" cap="none" spc="0" normalizeH="0" noProof="0" smtClean="0">
                <a:ln>
                  <a:noFill/>
                </a:ln>
                <a:solidFill>
                  <a:schemeClr val="bg1"/>
                </a:solidFill>
                <a:effectLst/>
                <a:uLnTx/>
                <a:uFillTx/>
                <a:latin typeface="Verdana"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9</a:t>
            </a:fld>
            <a:endParaRPr kumimoji="0" lang="en-US" sz="1400" b="1" i="0" u="none" strike="noStrike" kern="1200" cap="none" spc="0" normalizeH="0" noProof="0" dirty="0">
              <a:ln>
                <a:noFill/>
              </a:ln>
              <a:solidFill>
                <a:schemeClr val="bg1"/>
              </a:solidFill>
              <a:effectLst/>
              <a:uLnTx/>
              <a:uFillTx/>
              <a:latin typeface="Verdana" pitchFamily="34" charset="0"/>
              <a:ea typeface="+mn-ea"/>
              <a:cs typeface="+mn-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10246</TotalTime>
  <Words>2569</Words>
  <Application>Microsoft Office PowerPoint</Application>
  <PresentationFormat>On-screen Show (4:3)</PresentationFormat>
  <Paragraphs>218</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Oriel</vt:lpstr>
      <vt:lpstr>Evidence-Based National Policies:  Significance and Implications</vt:lpstr>
      <vt:lpstr>What is a Policy?</vt:lpstr>
      <vt:lpstr>What Constitutes Evidence?</vt:lpstr>
      <vt:lpstr>What is an Evidence-based Policy?</vt:lpstr>
      <vt:lpstr>What are the Challenges in  Implementing Evidence-based Policies?</vt:lpstr>
      <vt:lpstr>How Does This Link to Drug Policy?</vt:lpstr>
      <vt:lpstr>How Does Evidence-based Policy  Link to the CICAD Policy Framework?</vt:lpstr>
      <vt:lpstr>Community</vt:lpstr>
      <vt:lpstr>Strategy (The Guide)</vt:lpstr>
      <vt:lpstr>Budget</vt:lpstr>
      <vt:lpstr>Policy Evaluation</vt:lpstr>
      <vt:lpstr>  CICAD Guide: Reference Source</vt:lpstr>
    </vt:vector>
  </TitlesOfParts>
  <Company>OAS.CICAD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Drug Policy</dc:title>
  <dc:creator>GEG-MEM</dc:creator>
  <cp:lastModifiedBy>John</cp:lastModifiedBy>
  <cp:revision>375</cp:revision>
  <cp:lastPrinted>2012-05-03T15:39:48Z</cp:lastPrinted>
  <dcterms:created xsi:type="dcterms:W3CDTF">2000-07-16T14:49:31Z</dcterms:created>
  <dcterms:modified xsi:type="dcterms:W3CDTF">2012-05-03T17:29:24Z</dcterms:modified>
</cp:coreProperties>
</file>